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01"/>
    <a:srgbClr val="FED902"/>
    <a:srgbClr val="ED7D31"/>
    <a:srgbClr val="00A1DE"/>
    <a:srgbClr val="157C22"/>
    <a:srgbClr val="FAD200"/>
    <a:srgbClr val="00151F"/>
    <a:srgbClr val="3FA2D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6281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Imanishimwe" userId="9ae6b1af-2ddb-4314-ad7b-12c19f1fd09f" providerId="ADAL" clId="{691939CE-E951-4C79-86F0-6E1147F5F7CC}"/>
    <pc:docChg chg="modSld">
      <pc:chgData name="Diane Imanishimwe" userId="9ae6b1af-2ddb-4314-ad7b-12c19f1fd09f" providerId="ADAL" clId="{691939CE-E951-4C79-86F0-6E1147F5F7CC}" dt="2025-09-30T14:06:00.725" v="28" actId="20577"/>
      <pc:docMkLst>
        <pc:docMk/>
      </pc:docMkLst>
      <pc:sldChg chg="modSp mod">
        <pc:chgData name="Diane Imanishimwe" userId="9ae6b1af-2ddb-4314-ad7b-12c19f1fd09f" providerId="ADAL" clId="{691939CE-E951-4C79-86F0-6E1147F5F7CC}" dt="2025-09-30T14:06:00.725" v="28" actId="20577"/>
        <pc:sldMkLst>
          <pc:docMk/>
          <pc:sldMk cId="0" sldId="256"/>
        </pc:sldMkLst>
        <pc:spChg chg="mod">
          <ac:chgData name="Diane Imanishimwe" userId="9ae6b1af-2ddb-4314-ad7b-12c19f1fd09f" providerId="ADAL" clId="{691939CE-E951-4C79-86F0-6E1147F5F7CC}" dt="2025-09-30T14:06:00.725" v="28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B17EB-2FA3-4075-85F9-1CAE32F1E9E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28562-0D29-4D65-A6DB-9D3CFA9D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B151-0FDB-2713-C2EA-41DF9F87B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3540" y="2061240"/>
            <a:ext cx="6054874" cy="1655761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00151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E79AC-9785-B310-4232-13A8F8FDD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3540" y="3808030"/>
            <a:ext cx="6054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151F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CC2E45-0F8D-1BF6-D538-81A8CD794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2917766" cy="1737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588848-4B13-4717-83D5-8AD5FA831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093" y="6171593"/>
            <a:ext cx="4457700" cy="51823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F8221A-4B4F-3607-52B9-98B68CEABED5}"/>
              </a:ext>
            </a:extLst>
          </p:cNvPr>
          <p:cNvCxnSpPr>
            <a:cxnSpLocks/>
          </p:cNvCxnSpPr>
          <p:nvPr userDrawn="1"/>
        </p:nvCxnSpPr>
        <p:spPr>
          <a:xfrm>
            <a:off x="2485367" y="2061240"/>
            <a:ext cx="0" cy="3402552"/>
          </a:xfrm>
          <a:prstGeom prst="line">
            <a:avLst/>
          </a:prstGeom>
          <a:ln w="38100">
            <a:solidFill>
              <a:srgbClr val="00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17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yakabingo M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171F59-965C-D283-43DF-32DAA63EC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22" b="11143"/>
          <a:stretch/>
        </p:blipFill>
        <p:spPr>
          <a:xfrm>
            <a:off x="-56482" y="-20777"/>
            <a:ext cx="12262337" cy="6892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-56482" y="13855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731EA-DE51-49D0-DAC3-D110D8B3DC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9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Tech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43EFF1-751E-F8FB-DC43-EF2B7BD0E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E41F-E961-CFF2-D482-AF8285CF13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2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Tech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91D59-606C-23A7-72A9-314AD7C0E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-796" y="0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4A6C1-F053-BD3D-B474-291850AC9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Tech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57738C-F4F2-815A-104E-996B71F45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-796" y="0"/>
            <a:ext cx="12192796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ECD09-94C9-787E-874E-D4651BB35A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_Tech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4869E-F4D4-99D4-89E7-961A2F4F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6" y="-448"/>
            <a:ext cx="12192796" cy="6858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0" y="0"/>
            <a:ext cx="12192796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E73A-B018-89E7-B4B5-8F1B1905F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Tech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8A1A2-53A0-785F-11E4-B6ACE66A1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-796" y="14068"/>
            <a:ext cx="12192796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266C0-8F85-0FCF-24D9-32B0FF64E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4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3852-3417-9EF0-A981-7F92EF4F1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EFB92-C539-7117-D988-E2B3FE07042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1799" y="2084293"/>
            <a:ext cx="5588001" cy="409266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5EC10-1A19-67C4-50B5-FD5726329F3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84293"/>
            <a:ext cx="5586410" cy="409266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EDD5-286D-887A-E93B-A575B573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47E43-E9AF-1039-BFDF-78A5EE49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9FABA-26E4-1D1D-88E8-A4A58071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EA3902-F59B-3BDD-233E-D2797E543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18272"/>
            <a:ext cx="11326812" cy="535531"/>
          </a:xfrm>
          <a:prstGeom prst="rect">
            <a:avLst/>
          </a:prstGeom>
        </p:spPr>
        <p:txBody>
          <a:bodyPr lIns="36000" anchor="t">
            <a:normAutofit/>
          </a:bodyPr>
          <a:lstStyle>
            <a:lvl1pPr marL="0" indent="0">
              <a:buNone/>
              <a:defRPr sz="1800" b="0" i="0">
                <a:solidFill>
                  <a:srgbClr val="00A1D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 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77BA27-609D-A873-FB47-F42C43F6C2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7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CA20-7F61-3499-6F7B-3C05EFAB8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6BEB-A264-1A9F-9486-4B63F8ED61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1479458"/>
            <a:ext cx="5565775" cy="8152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A1DE"/>
                </a:solidFill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7380E-1C9B-AD9F-9594-0A781D27C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74582"/>
            <a:ext cx="5565775" cy="36765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1DDB4-26DD-2CED-5A6B-9EB0FF07801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479458"/>
            <a:ext cx="558641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A1DE"/>
                </a:solidFill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6F9E5-4837-782E-827B-374EB735C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74259"/>
            <a:ext cx="5586410" cy="371540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C981C-713D-4FE7-F799-80D90339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F3908-D883-AE96-F12E-A534F817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7B6D6-140C-030C-C429-013B8D21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66BFAC-871C-0A3E-4959-DBB594B16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66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CA19-C51B-186A-AE61-82CF0C3A7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1DA3D-3251-29AA-B2F1-2290E204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CB6B2-777C-36D3-1AC8-F08C2180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ADB1F-8CB4-C39B-1C2B-3B49F5BC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D6669-4C11-9B8C-A9E4-ABB13717A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3852-3417-9EF0-A981-7F92EF4F1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EDD5-286D-887A-E93B-A575B573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47E43-E9AF-1039-BFDF-78A5EE49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9FABA-26E4-1D1D-88E8-A4A58071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EA3902-F59B-3BDD-233E-D2797E543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18272"/>
            <a:ext cx="11326812" cy="535531"/>
          </a:xfrm>
          <a:prstGeom prst="rect">
            <a:avLst/>
          </a:prstGeom>
        </p:spPr>
        <p:txBody>
          <a:bodyPr lIns="36000" anchor="t">
            <a:normAutofit/>
          </a:bodyPr>
          <a:lstStyle>
            <a:lvl1pPr marL="0" indent="0">
              <a:buNone/>
              <a:defRPr sz="1800" b="0" i="0">
                <a:solidFill>
                  <a:srgbClr val="00A1D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 Click to add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BD4B5-20F6-E386-AF5E-A8E58ADFC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solidFill>
          <a:srgbClr val="001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F8221A-4B4F-3607-52B9-98B68CEABED5}"/>
              </a:ext>
            </a:extLst>
          </p:cNvPr>
          <p:cNvCxnSpPr>
            <a:cxnSpLocks/>
          </p:cNvCxnSpPr>
          <p:nvPr userDrawn="1"/>
        </p:nvCxnSpPr>
        <p:spPr>
          <a:xfrm>
            <a:off x="2485367" y="1968741"/>
            <a:ext cx="0" cy="3402552"/>
          </a:xfrm>
          <a:prstGeom prst="line">
            <a:avLst/>
          </a:prstGeom>
          <a:ln w="38100">
            <a:solidFill>
              <a:srgbClr val="00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01EBC48-7F17-7D6A-1CF5-36466D408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597"/>
            <a:ext cx="2917768" cy="17373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C22BA8-4F94-0119-237C-ABAD7B9689DD}"/>
              </a:ext>
            </a:extLst>
          </p:cNvPr>
          <p:cNvCxnSpPr>
            <a:cxnSpLocks/>
          </p:cNvCxnSpPr>
          <p:nvPr userDrawn="1"/>
        </p:nvCxnSpPr>
        <p:spPr>
          <a:xfrm>
            <a:off x="2610873" y="2148035"/>
            <a:ext cx="0" cy="3402552"/>
          </a:xfrm>
          <a:prstGeom prst="line">
            <a:avLst/>
          </a:prstGeom>
          <a:ln w="38100">
            <a:solidFill>
              <a:srgbClr val="00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3AEE228-FFEE-0CDB-8D1D-3E422F8628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9400" y="2085283"/>
            <a:ext cx="6054874" cy="1655761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0171279-5D17-FB94-DEB2-AF3CC3880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9400" y="3832073"/>
            <a:ext cx="6054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73FD46-1B70-293E-F5B7-14A4997D1102}"/>
              </a:ext>
            </a:extLst>
          </p:cNvPr>
          <p:cNvCxnSpPr>
            <a:cxnSpLocks/>
          </p:cNvCxnSpPr>
          <p:nvPr userDrawn="1"/>
        </p:nvCxnSpPr>
        <p:spPr>
          <a:xfrm>
            <a:off x="2521227" y="2085283"/>
            <a:ext cx="0" cy="34025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DC1BFFA-9799-D9B6-7598-86B97150A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454" y="6154889"/>
            <a:ext cx="4454192" cy="5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8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31818-6D26-9900-3D8A-EBED8F24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8183A-B3F2-98C9-4672-D4A05CD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7E3A7-D4C3-2C86-3991-AE1E3B6B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57097-8E85-FB89-BF1F-4CDF9D700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A880-24D5-D43E-CC2F-559CF55AC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8" y="457200"/>
            <a:ext cx="434022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BA60-D51B-EFE1-66E3-4F57DD75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575422" cy="38036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F8714-4660-44FB-D637-9D3EA26E7E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1798" y="2057400"/>
            <a:ext cx="434022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B5FD0-5E35-9508-0192-3EFCE77A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356350"/>
            <a:ext cx="3149602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80476-8119-6079-216F-43A0E054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5B5A0-BC60-2A38-F71E-A68A8086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758ED7-1179-222E-DE8D-27A70A269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69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2742-794A-09B1-D27E-D75927BF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" y="457200"/>
            <a:ext cx="434022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9A6CB-E0BE-799D-D161-00CC9C63B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575422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3F473-431D-7516-5DAE-293CBD3FC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798" y="2057400"/>
            <a:ext cx="434022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26362-86B2-1B3E-C953-8DEE7CE3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DBEE-8B84-97EB-D417-10C4E8AC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FA948-C36C-9055-003A-987FEDB1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824C53-BAE6-24B7-C8DE-E0FE46A83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3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D8E8-9E37-0949-91F7-E17673D1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A08BF-E65F-A9EF-C5AA-083F3A85C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1799" y="1825625"/>
            <a:ext cx="1132681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92C1-9169-FE19-52EA-D051429A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CA7AF-246B-201F-7EFE-8EFAE5A2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26FE4-7C75-BE0E-9B39-62C8A99C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9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FB88B-691B-4F3A-0588-630C37AAA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78346-43F8-CA02-2A28-88D4C69CF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DC708-853C-1331-9B3C-05B4D70A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8D168-B91B-1F64-21F7-D8A0F78B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42CA8-820C-529F-8630-B0CEAC97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6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0FFE-732A-FE5E-4A32-60D99EAA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4AAC4-EC72-E935-C01E-4AD35525F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799" y="2124635"/>
            <a:ext cx="11326811" cy="4052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2533-3C19-2C8B-697A-618ED19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BFF7-732D-C69D-F917-0CEF3DA3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BDE3-6187-498C-F78B-5A400E4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427A61-0736-3C52-883D-5AAD6DCFA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18272"/>
            <a:ext cx="11326812" cy="535531"/>
          </a:xfrm>
          <a:prstGeom prst="rect">
            <a:avLst/>
          </a:prstGeom>
        </p:spPr>
        <p:txBody>
          <a:bodyPr lIns="36000" anchor="t">
            <a:normAutofit/>
          </a:bodyPr>
          <a:lstStyle>
            <a:lvl1pPr marL="0" indent="0">
              <a:buNone/>
              <a:defRPr sz="1800" b="0" i="0">
                <a:solidFill>
                  <a:srgbClr val="00A1D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 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81A80-187B-4CFF-F357-CA395ACB5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5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74A2DA-87F6-59F3-1BC1-94EADE868819}"/>
              </a:ext>
            </a:extLst>
          </p:cNvPr>
          <p:cNvSpPr/>
          <p:nvPr userDrawn="1"/>
        </p:nvSpPr>
        <p:spPr>
          <a:xfrm>
            <a:off x="0" y="0"/>
            <a:ext cx="8610598" cy="6858000"/>
          </a:xfrm>
          <a:prstGeom prst="rect">
            <a:avLst/>
          </a:prstGeom>
          <a:solidFill>
            <a:srgbClr val="157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B0FFE-732A-FE5E-4A32-60D99EAA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2533-3C19-2C8B-697A-618ED19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BFF7-732D-C69D-F917-0CEF3DA3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BDE3-6187-498C-F78B-5A400E4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FC2081-BB4F-C736-8E0E-BCD309998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799" y="2124635"/>
            <a:ext cx="11326811" cy="4052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71BE7-3EBF-117D-3A79-75A1E6CCA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0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74A2DA-87F6-59F3-1BC1-94EADE868819}"/>
              </a:ext>
            </a:extLst>
          </p:cNvPr>
          <p:cNvSpPr/>
          <p:nvPr userDrawn="1"/>
        </p:nvSpPr>
        <p:spPr>
          <a:xfrm>
            <a:off x="0" y="0"/>
            <a:ext cx="8610598" cy="6872068"/>
          </a:xfrm>
          <a:prstGeom prst="rect">
            <a:avLst/>
          </a:prstGeom>
          <a:solidFill>
            <a:srgbClr val="FA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B0FFE-732A-FE5E-4A32-60D99EAA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2533-3C19-2C8B-697A-618ED19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BFF7-732D-C69D-F917-0CEF3DA3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BDE3-6187-498C-F78B-5A400E4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FC2081-BB4F-C736-8E0E-BCD309998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799" y="2124635"/>
            <a:ext cx="11326811" cy="4052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90172-0762-E750-4B07-F0DF917E2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74A2DA-87F6-59F3-1BC1-94EADE868819}"/>
              </a:ext>
            </a:extLst>
          </p:cNvPr>
          <p:cNvSpPr/>
          <p:nvPr userDrawn="1"/>
        </p:nvSpPr>
        <p:spPr>
          <a:xfrm>
            <a:off x="0" y="0"/>
            <a:ext cx="8610598" cy="6858000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B0FFE-732A-FE5E-4A32-60D99EAA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2533-3C19-2C8B-697A-618ED19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BFF7-732D-C69D-F917-0CEF3DA3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BDE3-6187-498C-F78B-5A400E4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FC2081-BB4F-C736-8E0E-BCD309998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799" y="2124635"/>
            <a:ext cx="11326811" cy="4052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7033E-C750-5463-0AE7-C0C066D1E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7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77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A1DE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04B-CD1B-3802-1C45-B0F0A786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09E65-37B2-AA9C-8B19-6267DA44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E9F6-1CD2-E1F9-6AAF-64EE0E28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191948-0712-4C6E-3C15-486A95043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0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Musha M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4FCA46-A1EA-0695-938D-CA49364A7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FC161-2B14-D0A8-A2CB-67B45E0A14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B489C-0C3F-9A61-2DE7-B6FFEC4C91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utongo M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DA8B8F-A2F8-9C8A-9A6B-B3BF3BCDD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6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683F17-6E5B-10F8-8704-608AA0EBE77A}"/>
              </a:ext>
            </a:extLst>
          </p:cNvPr>
          <p:cNvSpPr/>
          <p:nvPr userDrawn="1"/>
        </p:nvSpPr>
        <p:spPr>
          <a:xfrm>
            <a:off x="-796" y="0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BE765-8D82-84A6-86BC-3953C11C4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9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DB156-CA63-8726-52A4-C255F95B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365125"/>
            <a:ext cx="11326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B66B7-8B68-AF00-4648-9208D4D75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151F"/>
                </a:solidFill>
                <a:latin typeface="Montserrat Light" pitchFamily="2" charset="77"/>
              </a:defRPr>
            </a:lvl1pPr>
          </a:lstStyle>
          <a:p>
            <a:fld id="{1BD96DF2-8D55-8C4F-ADBE-EB0DC826043F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BB25A-DAFD-5B89-B14F-A5C2A323E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151F"/>
                </a:solidFill>
                <a:latin typeface="Montserrat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652EA-EC7D-64BE-28B6-41089037F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151F"/>
                </a:solidFill>
                <a:latin typeface="Montserrat Light" pitchFamily="2" charset="77"/>
              </a:defRPr>
            </a:lvl1pPr>
          </a:lstStyle>
          <a:p>
            <a:fld id="{251B4E4C-EC27-3240-9DC3-D7E6FC99A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9" r:id="rId4"/>
    <p:sldLayoutId id="2147483672" r:id="rId5"/>
    <p:sldLayoutId id="2147483673" r:id="rId6"/>
    <p:sldLayoutId id="2147483651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1" r:id="rId15"/>
    <p:sldLayoutId id="2147483652" r:id="rId16"/>
    <p:sldLayoutId id="2147483653" r:id="rId17"/>
    <p:sldLayoutId id="2147483654" r:id="rId18"/>
    <p:sldLayoutId id="214748367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0151F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51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5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5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5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5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dirty="0"/>
          </a:p>
          <a:p>
            <a:r>
              <a:rPr dirty="0" err="1"/>
              <a:t>AfriRock</a:t>
            </a:r>
            <a:r>
              <a:rPr dirty="0"/>
              <a:t> 2025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Trinity Musha July 2025</a:t>
            </a:r>
          </a:p>
          <a:p>
            <a:r>
              <a:rPr lang="en-US" dirty="0"/>
              <a:t>Done by: Diane Imanishimwe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0866-593E-70C1-5DCE-3FFA62CD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 Design &amp;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52BA-E8D5-556D-5858-0898E8A2A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Crush pillars are essential in high-stress stopes for controlled energy release and seismicity reduction.</a:t>
            </a:r>
          </a:p>
          <a:p>
            <a:r>
              <a:rPr lang="en-US" dirty="0"/>
              <a:t>Regular pillar assessments increase long-term safety and operational sustainability.</a:t>
            </a:r>
          </a:p>
          <a:p>
            <a:r>
              <a:rPr lang="en-US" dirty="0"/>
              <a:t>Geological features (such as pyroxenite layers) strongly influence strength and factor of safety, underscoring the need for site-specific designs.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24C91-8338-F249-2BA1-78F0154B6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Learnings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4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87ED-0713-E1BB-57F9-B46EDB1B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&amp; 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6EC5-70CA-625E-B1B6-F842B46F4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Extracting value from geotechnical datasets.</a:t>
            </a:r>
          </a:p>
          <a:p>
            <a:r>
              <a:rPr lang="en-US" dirty="0"/>
              <a:t>Integrated monitoring to track slope and rock mass deformation.</a:t>
            </a:r>
          </a:p>
          <a:p>
            <a:r>
              <a:rPr lang="en-US" dirty="0"/>
              <a:t>Advancing geotechnical risk management guidelines.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0DC80-6C9B-A68D-7C45-BCF797713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Sessions Attended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771A3-E3E1-183D-3790-1CB9E525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B294-C215-DFA2-8580-8114BA64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&amp; 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0FA6-7C2C-AFB4-F2B2-88F831B72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data governance boosts decision-making reliability and confidence.</a:t>
            </a:r>
          </a:p>
          <a:p>
            <a:r>
              <a:rPr lang="en-US" dirty="0"/>
              <a:t>According to Google-indexed mining technology reports, AI-driven monitoring systems and cloud-based geotechnical databases are now increasingly used in global mines for predictive analysis and hazard prevention.</a:t>
            </a:r>
          </a:p>
          <a:p>
            <a:r>
              <a:rPr lang="en-US" dirty="0"/>
              <a:t>Combining radar, seismic, and visual monitoring tools enhances early-warning systems for instability.</a:t>
            </a:r>
          </a:p>
          <a:p>
            <a:r>
              <a:rPr lang="en-US" dirty="0"/>
              <a:t>Industry guidelines support standardization, reducing variability across operations and strengthening regulatory compliance.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42562-EEBC-1C2F-7BC4-32B4B7720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Learnings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2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11B39-E491-6D93-3700-C00D38043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6466-967D-9399-C482-CDC2D9A3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Trinity Musha Mines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1E2BD-7DB4-2210-001B-374A48D99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From the lessons learned at </a:t>
            </a:r>
            <a:r>
              <a:rPr lang="en-US" sz="2000" dirty="0" err="1"/>
              <a:t>AfriRock</a:t>
            </a:r>
            <a:r>
              <a:rPr lang="en-US" sz="2000" dirty="0"/>
              <a:t> 2025, the following action items are recommended:</a:t>
            </a:r>
          </a:p>
          <a:p>
            <a:r>
              <a:rPr lang="en-US" sz="2000" dirty="0"/>
              <a:t>Review and </a:t>
            </a:r>
            <a:r>
              <a:rPr lang="en-US" sz="2000" dirty="0" err="1"/>
              <a:t>optimise</a:t>
            </a:r>
            <a:r>
              <a:rPr lang="en-US" sz="2000" dirty="0"/>
              <a:t> pillar dimensions using FLAC3D and FEM to ensure safety and efficiency.</a:t>
            </a:r>
          </a:p>
          <a:p>
            <a:r>
              <a:rPr lang="en-US" sz="2000" dirty="0"/>
              <a:t>Enhance geotechnical data systems by digitizing storage, analysis, and retrieval.</a:t>
            </a:r>
          </a:p>
          <a:p>
            <a:r>
              <a:rPr lang="en-US" sz="2000" dirty="0"/>
              <a:t>Google Cloud and Google AI solutions like Rocsience newly AI guide could also support data integration, storage, and predictive analytics for geotechnical monitoring, ensuring better long-term mine planning.</a:t>
            </a:r>
          </a:p>
          <a:p>
            <a:r>
              <a:rPr lang="en-US" sz="2000" dirty="0"/>
              <a:t>Assess implementation of Blast-on-Mesh for appropriate stopes to improve productivity and safety when blasting is implemented.</a:t>
            </a:r>
          </a:p>
          <a:p>
            <a:r>
              <a:rPr lang="en-US" sz="2000" dirty="0"/>
              <a:t>Integrate multi-tool monitoring technologies (seismic, radar, and visual) for proactive hazard detection.</a:t>
            </a:r>
          </a:p>
          <a:p>
            <a:r>
              <a:rPr lang="en-US" sz="2000" dirty="0"/>
              <a:t>Upgrade ground support designs for shear-prone areas, ensuring the right supporting systems are selected.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887A5-3C4C-A53F-9E62-EF4CE23EF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Application to Trinity Musha Mines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1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9106-F32D-69E2-6D6A-290CF598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 &amp; Appreciation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0516-9E08-17CF-14E5-24D59B2A2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AfriRock</a:t>
            </a:r>
            <a:r>
              <a:rPr lang="en-US" dirty="0"/>
              <a:t> 2025 was a transformative learning opportunity, offering cutting-edge insights directly applicable to Trinity Musha Mines.</a:t>
            </a:r>
          </a:p>
          <a:p>
            <a:r>
              <a:rPr lang="en-US" dirty="0"/>
              <a:t>The conference reinforced the importance of innovation, monitoring, and modelling in modern mining.</a:t>
            </a:r>
          </a:p>
          <a:p>
            <a:r>
              <a:rPr lang="en-US" dirty="0"/>
              <a:t>Implementing these insights will enhance safety, stability, and productivity on site.</a:t>
            </a:r>
          </a:p>
          <a:p>
            <a:r>
              <a:rPr lang="en-US" dirty="0"/>
              <a:t>Appreciation goes to Trinity Musha Mines management for their support and commitment to ongoing professional development and industry engagement.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68F03-EB68-F125-C7AF-301A4BBB8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9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2892-F573-3699-7A33-23A6199C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04E3-C9FE-8634-1FD0-78A4499A1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Introduction &amp; Objectives</a:t>
            </a:r>
          </a:p>
          <a:p>
            <a:r>
              <a:rPr lang="en-US" dirty="0"/>
              <a:t>3. Ground Support Innovations</a:t>
            </a:r>
          </a:p>
          <a:p>
            <a:r>
              <a:rPr lang="en-US" dirty="0"/>
              <a:t>5. Pillar Design &amp; Stability</a:t>
            </a:r>
          </a:p>
          <a:p>
            <a:r>
              <a:rPr lang="en-US" dirty="0"/>
              <a:t>7. Application to Trinity Musha Mines</a:t>
            </a:r>
          </a:p>
          <a:p>
            <a:r>
              <a:rPr lang="en-US" dirty="0"/>
              <a:t>2. Conference Overview</a:t>
            </a:r>
          </a:p>
          <a:p>
            <a:r>
              <a:rPr lang="en-US" dirty="0"/>
              <a:t>4. Numerical Modelling Applications</a:t>
            </a:r>
          </a:p>
          <a:p>
            <a:r>
              <a:rPr lang="en-US" dirty="0"/>
              <a:t>6. Monitoring &amp; Data Management</a:t>
            </a:r>
          </a:p>
          <a:p>
            <a:r>
              <a:rPr lang="en-US" dirty="0"/>
              <a:t>8. Conclusion &amp; Appreciation</a:t>
            </a:r>
          </a:p>
        </p:txBody>
      </p:sp>
    </p:spTree>
    <p:extLst>
      <p:ext uri="{BB962C8B-B14F-4D97-AF65-F5344CB8AC3E}">
        <p14:creationId xmlns:p14="http://schemas.microsoft.com/office/powerpoint/2010/main" val="391159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40594-268B-7671-C4BF-A7976E6FE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2189-4C14-D4FA-2672-75E492B8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72" y="988580"/>
            <a:ext cx="11326811" cy="5825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1. Introduction &amp; Objectives</a:t>
            </a:r>
            <a:br>
              <a:rPr lang="en-US" dirty="0"/>
            </a:br>
            <a:r>
              <a:rPr lang="en-US" sz="1600" dirty="0"/>
              <a:t>The </a:t>
            </a:r>
            <a:r>
              <a:rPr lang="en-US" sz="1600" dirty="0" err="1"/>
              <a:t>AfriRock</a:t>
            </a:r>
            <a:r>
              <a:rPr lang="en-US" sz="1600" dirty="0"/>
              <a:t> 2025 International Conference, hosted by the Southern African Institute of Mining and Metallurgy (SAIMM), provided a cutting-edge platform for advancing rock engineering knowledge.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8855-4F54-F21B-922D-B128D8AA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770611"/>
            <a:ext cx="11326811" cy="4406352"/>
          </a:xfrm>
        </p:spPr>
        <p:txBody>
          <a:bodyPr/>
          <a:lstStyle/>
          <a:p>
            <a:r>
              <a:rPr lang="en-US" sz="1800" b="1" dirty="0"/>
              <a:t>Key Objectives of Attendance:</a:t>
            </a:r>
          </a:p>
          <a:p>
            <a:r>
              <a:rPr lang="en-US" sz="1800" dirty="0"/>
              <a:t>Acquire updated technical knowledge in rock mechanics, geotechnical control, and underground mine safety, informed by the latest global research.</a:t>
            </a:r>
          </a:p>
          <a:p>
            <a:r>
              <a:rPr lang="en-US" sz="1800" dirty="0"/>
              <a:t>Strengthen networking ties with international experts, academic researchers, and industry professionals to support knowledge transfer and collaboration.</a:t>
            </a:r>
          </a:p>
          <a:p>
            <a:r>
              <a:rPr lang="en-US" sz="1800" dirty="0"/>
              <a:t>Learn practical solutions from international case studies covering both deep-level and shallow mining environments.</a:t>
            </a:r>
          </a:p>
          <a:p>
            <a:r>
              <a:rPr lang="en-US" sz="1800" dirty="0"/>
              <a:t>Identify applicable strategies to improve ground stability, enhance worker safety, and increase productivity at Trinity Musha </a:t>
            </a:r>
            <a:r>
              <a:rPr lang="en-US" sz="1800" dirty="0" err="1"/>
              <a:t>Mines.oduction</a:t>
            </a:r>
            <a:r>
              <a:rPr lang="en-US" sz="1800" dirty="0"/>
              <a:t>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23644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8833-3119-07E9-3461-82242DD0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Conference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1DB4F-5780-296F-C7B1-87E79F2A6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Ground Support Systems: new technologies for safer and more efficient support.</a:t>
            </a:r>
          </a:p>
          <a:p>
            <a:r>
              <a:rPr lang="en-US" sz="2000" dirty="0"/>
              <a:t>Geotechnical Data Management: improving the capture, storage, and use of rock mass data.</a:t>
            </a:r>
          </a:p>
          <a:p>
            <a:r>
              <a:rPr lang="en-US" sz="2000" dirty="0"/>
              <a:t>Format: A mix of plenary sessions, peer-reviewed technical papers, case study presentations, and interactive networking opportunities, enabling both learning and collaboration.</a:t>
            </a:r>
          </a:p>
          <a:p>
            <a:r>
              <a:rPr lang="en-US" sz="2000" dirty="0"/>
              <a:t>Pillar Design and Stability: designs to withstand geotechnical and stress conditions.</a:t>
            </a:r>
          </a:p>
          <a:p>
            <a:r>
              <a:rPr lang="en-US" sz="2000" dirty="0"/>
              <a:t>According to Google’s event listings and SAIMM resources, </a:t>
            </a:r>
            <a:r>
              <a:rPr lang="en-US" sz="2000" dirty="0" err="1"/>
              <a:t>AfriRock</a:t>
            </a:r>
            <a:r>
              <a:rPr lang="en-US" sz="2000" dirty="0"/>
              <a:t> serves as the African hub for sharing developments in geotechnical engineering with international relevance.</a:t>
            </a:r>
          </a:p>
          <a:p>
            <a:r>
              <a:rPr lang="en-US" sz="2000" dirty="0"/>
              <a:t>Monitoring &amp; Risk Management: integrating digital and physical monitoring systems to mitigate hazards.</a:t>
            </a:r>
          </a:p>
          <a:p>
            <a:r>
              <a:rPr lang="en-US" sz="2000" dirty="0"/>
              <a:t>Numerical Modelling: applying advanced computer simulations such as FLAC3D and FEM.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534B3-C165-A2E4-AF9C-54E25DF92D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Technical Themes: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3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5DF5-2F2B-912A-5FB8-D2D5A967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Support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F781-6018-4783-3D8E-C467B78F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Rockbolts</a:t>
            </a:r>
            <a:r>
              <a:rPr lang="en-US" dirty="0"/>
              <a:t> in shear: performance under lateral loading conditions.</a:t>
            </a:r>
          </a:p>
          <a:p>
            <a:r>
              <a:rPr lang="en-US" dirty="0"/>
              <a:t>Review of stope support systems: Impala Bafokeng North Shaft experience.</a:t>
            </a:r>
          </a:p>
          <a:p>
            <a:r>
              <a:rPr lang="en-US" dirty="0"/>
              <a:t>Blast-on-Mesh method: a safer, faster technique for deep-level blasting.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AD1E9-862C-78DB-D776-D97A5465A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Sessions Attended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9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F2A1-5D1D-1B2A-6B57-29999528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Ground Support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E0E75-668A-A47E-A7C3-CEF753A7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bolt type selection is vital in shear-prone ground; poor choices significantly increase fall-of-ground risks.</a:t>
            </a:r>
          </a:p>
          <a:p>
            <a:r>
              <a:rPr lang="en-US" dirty="0"/>
              <a:t>Closure management in shallow stopes ensures long-term stability.</a:t>
            </a:r>
          </a:p>
          <a:p>
            <a:r>
              <a:rPr lang="en-US" dirty="0"/>
              <a:t>The Blast-on-Mesh technique improves both productivity and safety by reducing re-entry times and minimizing rockfall hazards.</a:t>
            </a:r>
          </a:p>
          <a:p>
            <a:r>
              <a:rPr lang="en-US" dirty="0"/>
              <a:t>Publications confirm that innovative ground support methods like Blast-on-Mesh are gaining traction in deep mining due to their ability to combine efficiency with improved worker safety.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C7EF4-EB7E-197C-7740-8873B22EB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Learnings</a:t>
            </a:r>
          </a:p>
        </p:txBody>
      </p:sp>
    </p:spTree>
    <p:extLst>
      <p:ext uri="{BB962C8B-B14F-4D97-AF65-F5344CB8AC3E}">
        <p14:creationId xmlns:p14="http://schemas.microsoft.com/office/powerpoint/2010/main" val="185035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1A9F-4804-9FFD-268A-C163E96F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Modelling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F7B6-269A-44F7-31B7-938FA7846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FLAC3D analysis of mining-induced stresses on </a:t>
            </a:r>
            <a:r>
              <a:rPr lang="en-US" dirty="0" err="1"/>
              <a:t>drawpoint</a:t>
            </a:r>
            <a:r>
              <a:rPr lang="en-US" dirty="0"/>
              <a:t> pillars.</a:t>
            </a:r>
          </a:p>
          <a:p>
            <a:r>
              <a:rPr lang="en-US" dirty="0"/>
              <a:t>Finite Element Method (FEM) simulations for tectonic fault conditions.</a:t>
            </a:r>
          </a:p>
          <a:p>
            <a:r>
              <a:rPr lang="en-US" dirty="0"/>
              <a:t>Key Block Theory: simplified assessment of block removability.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FDA50-0C5E-7522-111A-26CF0BFB8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Sessions Attended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2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D19-55D1-E031-B54D-8D6CD839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Modelling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1335-386C-D845-01FD-0F949C478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modelling significantly improves design accuracy for support systems and pillar layout.</a:t>
            </a:r>
          </a:p>
          <a:p>
            <a:r>
              <a:rPr lang="en-US" dirty="0"/>
              <a:t>FEM is particularly effective for hazard assessment in faulted zones where geological complexity increases risk.</a:t>
            </a:r>
          </a:p>
          <a:p>
            <a:r>
              <a:rPr lang="en-US" dirty="0"/>
              <a:t>Block theory provides a practical, on-site method for assessing wedge stability, complementing complex modelling.</a:t>
            </a:r>
          </a:p>
          <a:p>
            <a:r>
              <a:rPr lang="en-US" dirty="0"/>
              <a:t>Google Scholar confirms the widespread adoption of FLAC3D and FEM tools in modern geotechnical analysis, as they allow simulation of real mining stress environments and prediction of potential failure mechanisms.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E5CA0-3460-735E-BE62-DB5197FF0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Learnings</a:t>
            </a:r>
          </a:p>
        </p:txBody>
      </p:sp>
    </p:spTree>
    <p:extLst>
      <p:ext uri="{BB962C8B-B14F-4D97-AF65-F5344CB8AC3E}">
        <p14:creationId xmlns:p14="http://schemas.microsoft.com/office/powerpoint/2010/main" val="69560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3CF0-BDC8-C77F-1580-773767BC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 Design &amp;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D0BA-D0E1-4FE1-00FD-E55DDA1F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of crush pillars for high-stress mining environments.</a:t>
            </a:r>
          </a:p>
          <a:p>
            <a:r>
              <a:rPr lang="en-US" dirty="0"/>
              <a:t>Pillar assessment at Bindura Nickel Mine (Zimbabwe).</a:t>
            </a:r>
          </a:p>
          <a:p>
            <a:r>
              <a:rPr lang="en-US" dirty="0"/>
              <a:t>Effect of pyroxenite layers on UG2 pillar strength in South African platinum mines.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A1816-A5DC-76D0-7CA7-91A5514F9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Sessions Attended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7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inity Palette">
      <a:dk1>
        <a:srgbClr val="00151F"/>
      </a:dk1>
      <a:lt1>
        <a:srgbClr val="FFFFFF"/>
      </a:lt1>
      <a:dk2>
        <a:srgbClr val="00151F"/>
      </a:dk2>
      <a:lt2>
        <a:srgbClr val="FFFFFF"/>
      </a:lt2>
      <a:accent1>
        <a:srgbClr val="157C13"/>
      </a:accent1>
      <a:accent2>
        <a:srgbClr val="00A1DE"/>
      </a:accent2>
      <a:accent3>
        <a:srgbClr val="FAD222"/>
      </a:accent3>
      <a:accent4>
        <a:srgbClr val="005392"/>
      </a:accent4>
      <a:accent5>
        <a:srgbClr val="FF9300"/>
      </a:accent5>
      <a:accent6>
        <a:srgbClr val="008F51"/>
      </a:accent6>
      <a:hlink>
        <a:srgbClr val="00A1DE"/>
      </a:hlink>
      <a:folHlink>
        <a:srgbClr val="9416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Words>946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Montserrat</vt:lpstr>
      <vt:lpstr>Montserrat Light</vt:lpstr>
      <vt:lpstr>Montserrat Medium</vt:lpstr>
      <vt:lpstr>Office Theme</vt:lpstr>
      <vt:lpstr> AfriRock 2025 Conference</vt:lpstr>
      <vt:lpstr>    CONTENTS</vt:lpstr>
      <vt:lpstr>    1. Introduction &amp; Objectives The AfriRock 2025 International Conference, hosted by the Southern African Institute of Mining and Metallurgy (SAIMM), provided a cutting-edge platform for advancing rock engineering knowledge. </vt:lpstr>
      <vt:lpstr>Conference Overview</vt:lpstr>
      <vt:lpstr>Ground Support Innovations</vt:lpstr>
      <vt:lpstr> Ground Support Innovations</vt:lpstr>
      <vt:lpstr>Numerical Modelling Applications</vt:lpstr>
      <vt:lpstr>Numerical Modelling Applications</vt:lpstr>
      <vt:lpstr>Pillar Design &amp; Stability</vt:lpstr>
      <vt:lpstr>Pillar Design &amp; Stability</vt:lpstr>
      <vt:lpstr>Monitoring &amp; Data Management</vt:lpstr>
      <vt:lpstr>Monitoring &amp; Data Management</vt:lpstr>
      <vt:lpstr>Application to Trinity Musha Mines</vt:lpstr>
      <vt:lpstr>Conclusion &amp; Appreciation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Skerritt</dc:creator>
  <cp:lastModifiedBy>Diane Imanishimwe</cp:lastModifiedBy>
  <cp:revision>44</cp:revision>
  <dcterms:created xsi:type="dcterms:W3CDTF">2022-09-20T20:31:18Z</dcterms:created>
  <dcterms:modified xsi:type="dcterms:W3CDTF">2025-09-30T14:06:06Z</dcterms:modified>
</cp:coreProperties>
</file>