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5"/>
  </p:notesMasterIdLst>
  <p:sldIdLst>
    <p:sldId id="269" r:id="rId2"/>
    <p:sldId id="337" r:id="rId3"/>
    <p:sldId id="338" r:id="rId4"/>
    <p:sldId id="278" r:id="rId5"/>
    <p:sldId id="339" r:id="rId6"/>
    <p:sldId id="280" r:id="rId7"/>
    <p:sldId id="286" r:id="rId8"/>
    <p:sldId id="289" r:id="rId9"/>
    <p:sldId id="341" r:id="rId10"/>
    <p:sldId id="342" r:id="rId11"/>
    <p:sldId id="340" r:id="rId12"/>
    <p:sldId id="275" r:id="rId13"/>
    <p:sldId id="334" r:id="rId14"/>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68EA59-D486-362E-BB5E-8239B0711C8E}" name="Justin Miletti" initials="JM" userId="5838f80df18216a9" providerId="Windows Live"/>
  <p188:author id="{9A2A7E7D-A511-2CD4-3DFC-1BE9BEA8C94C}" name="Michael Steyn" initials="MS" userId="e2a225a340a75126" providerId="Windows Live"/>
  <p188:author id="{0883B2C2-7F1F-4C15-9B2F-B103A56D0D72}" name="John Leeah" initials="JL" userId="e188bdf530a7643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880"/>
    <a:srgbClr val="C5E0B4"/>
    <a:srgbClr val="EBF1E9"/>
    <a:srgbClr val="D5E3CF"/>
    <a:srgbClr val="0880AC"/>
    <a:srgbClr val="FFFFFF"/>
    <a:srgbClr val="F5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3" autoAdjust="0"/>
    <p:restoredTop sz="87437" autoAdjust="0"/>
  </p:normalViewPr>
  <p:slideViewPr>
    <p:cSldViewPr snapToGrid="0">
      <p:cViewPr varScale="1">
        <p:scale>
          <a:sx n="118" d="100"/>
          <a:sy n="118" d="100"/>
        </p:scale>
        <p:origin x="1080" y="102"/>
      </p:cViewPr>
      <p:guideLst/>
    </p:cSldViewPr>
  </p:slideViewPr>
  <p:outlineViewPr>
    <p:cViewPr>
      <p:scale>
        <a:sx n="33" d="100"/>
        <a:sy n="33" d="100"/>
      </p:scale>
      <p:origin x="0" y="-8880"/>
    </p:cViewPr>
  </p:outlineViewPr>
  <p:notesTextViewPr>
    <p:cViewPr>
      <p:scale>
        <a:sx n="3" d="2"/>
        <a:sy n="3" d="2"/>
      </p:scale>
      <p:origin x="0" y="0"/>
    </p:cViewPr>
  </p:notesTextViewPr>
  <p:notesViewPr>
    <p:cSldViewPr snapToGrid="0" showGuides="1">
      <p:cViewPr varScale="1">
        <p:scale>
          <a:sx n="79" d="100"/>
          <a:sy n="79" d="100"/>
        </p:scale>
        <p:origin x="344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59DF468-F257-3C43-A5AB-88204BC4247F}" type="datetimeFigureOut">
              <a:rPr lang="en-US" smtClean="0"/>
              <a:t>10/22/2024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66A0FCE-33BD-584F-944B-352A587EC7D9}" type="slidenum">
              <a:rPr lang="en-US" smtClean="0"/>
              <a:t>‹#›</a:t>
            </a:fld>
            <a:endParaRPr lang="en-US" dirty="0"/>
          </a:p>
        </p:txBody>
      </p:sp>
    </p:spTree>
    <p:extLst>
      <p:ext uri="{BB962C8B-B14F-4D97-AF65-F5344CB8AC3E}">
        <p14:creationId xmlns:p14="http://schemas.microsoft.com/office/powerpoint/2010/main" val="120047512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57"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1</a:t>
            </a:fld>
            <a:endParaRPr lang="en-US" dirty="0"/>
          </a:p>
        </p:txBody>
      </p:sp>
    </p:spTree>
    <p:extLst>
      <p:ext uri="{BB962C8B-B14F-4D97-AF65-F5344CB8AC3E}">
        <p14:creationId xmlns:p14="http://schemas.microsoft.com/office/powerpoint/2010/main" val="509499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F66A0FCE-33BD-584F-944B-352A587EC7D9}" type="slidenum">
              <a:rPr lang="en-US" smtClean="0"/>
              <a:t>11</a:t>
            </a:fld>
            <a:endParaRPr lang="en-US"/>
          </a:p>
        </p:txBody>
      </p:sp>
    </p:spTree>
    <p:extLst>
      <p:ext uri="{BB962C8B-B14F-4D97-AF65-F5344CB8AC3E}">
        <p14:creationId xmlns:p14="http://schemas.microsoft.com/office/powerpoint/2010/main" val="121493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2</a:t>
            </a:fld>
            <a:endParaRPr lang="en-US" dirty="0"/>
          </a:p>
        </p:txBody>
      </p:sp>
    </p:spTree>
    <p:extLst>
      <p:ext uri="{BB962C8B-B14F-4D97-AF65-F5344CB8AC3E}">
        <p14:creationId xmlns:p14="http://schemas.microsoft.com/office/powerpoint/2010/main" val="152148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4</a:t>
            </a:fld>
            <a:endParaRPr lang="en-US" dirty="0"/>
          </a:p>
        </p:txBody>
      </p:sp>
    </p:spTree>
    <p:extLst>
      <p:ext uri="{BB962C8B-B14F-4D97-AF65-F5344CB8AC3E}">
        <p14:creationId xmlns:p14="http://schemas.microsoft.com/office/powerpoint/2010/main" val="157005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5</a:t>
            </a:fld>
            <a:endParaRPr lang="en-US" dirty="0"/>
          </a:p>
        </p:txBody>
      </p:sp>
    </p:spTree>
    <p:extLst>
      <p:ext uri="{BB962C8B-B14F-4D97-AF65-F5344CB8AC3E}">
        <p14:creationId xmlns:p14="http://schemas.microsoft.com/office/powerpoint/2010/main" val="80948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6</a:t>
            </a:fld>
            <a:endParaRPr lang="en-US" dirty="0"/>
          </a:p>
        </p:txBody>
      </p:sp>
    </p:spTree>
    <p:extLst>
      <p:ext uri="{BB962C8B-B14F-4D97-AF65-F5344CB8AC3E}">
        <p14:creationId xmlns:p14="http://schemas.microsoft.com/office/powerpoint/2010/main" val="214645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7</a:t>
            </a:fld>
            <a:endParaRPr lang="en-US" dirty="0"/>
          </a:p>
        </p:txBody>
      </p:sp>
    </p:spTree>
    <p:extLst>
      <p:ext uri="{BB962C8B-B14F-4D97-AF65-F5344CB8AC3E}">
        <p14:creationId xmlns:p14="http://schemas.microsoft.com/office/powerpoint/2010/main" val="127947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8</a:t>
            </a:fld>
            <a:endParaRPr lang="en-US" dirty="0"/>
          </a:p>
        </p:txBody>
      </p:sp>
    </p:spTree>
    <p:extLst>
      <p:ext uri="{BB962C8B-B14F-4D97-AF65-F5344CB8AC3E}">
        <p14:creationId xmlns:p14="http://schemas.microsoft.com/office/powerpoint/2010/main" val="43520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9</a:t>
            </a:fld>
            <a:endParaRPr lang="en-US" dirty="0"/>
          </a:p>
        </p:txBody>
      </p:sp>
    </p:spTree>
    <p:extLst>
      <p:ext uri="{BB962C8B-B14F-4D97-AF65-F5344CB8AC3E}">
        <p14:creationId xmlns:p14="http://schemas.microsoft.com/office/powerpoint/2010/main" val="181690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66A0FCE-33BD-584F-944B-352A587EC7D9}" type="slidenum">
              <a:rPr lang="en-US" smtClean="0"/>
              <a:t>10</a:t>
            </a:fld>
            <a:endParaRPr lang="en-US" dirty="0"/>
          </a:p>
        </p:txBody>
      </p:sp>
    </p:spTree>
    <p:extLst>
      <p:ext uri="{BB962C8B-B14F-4D97-AF65-F5344CB8AC3E}">
        <p14:creationId xmlns:p14="http://schemas.microsoft.com/office/powerpoint/2010/main" val="3881751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ide-Single-Image">
    <p:spTree>
      <p:nvGrpSpPr>
        <p:cNvPr id="1" name=""/>
        <p:cNvGrpSpPr/>
        <p:nvPr/>
      </p:nvGrpSpPr>
      <p:grpSpPr>
        <a:xfrm>
          <a:off x="0" y="0"/>
          <a:ext cx="0" cy="0"/>
          <a:chOff x="0" y="0"/>
          <a:chExt cx="0" cy="0"/>
        </a:xfrm>
      </p:grpSpPr>
      <p:pic>
        <p:nvPicPr>
          <p:cNvPr id="42" name="Picture 41" descr="A white and green rectangles&#10;&#10;Description automatically generated">
            <a:extLst>
              <a:ext uri="{FF2B5EF4-FFF2-40B4-BE49-F238E27FC236}">
                <a16:creationId xmlns:a16="http://schemas.microsoft.com/office/drawing/2014/main" id="{7D8FBE34-4CBB-A640-511C-0D419AFAD2A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Picture Placeholder 11">
            <a:extLst>
              <a:ext uri="{FF2B5EF4-FFF2-40B4-BE49-F238E27FC236}">
                <a16:creationId xmlns:a16="http://schemas.microsoft.com/office/drawing/2014/main" id="{DF6206B4-16CB-6A5B-33A3-02B67717D401}"/>
              </a:ext>
            </a:extLst>
          </p:cNvPr>
          <p:cNvSpPr>
            <a:spLocks noGrp="1"/>
          </p:cNvSpPr>
          <p:nvPr>
            <p:ph type="pic" sz="quarter" idx="11" hasCustomPrompt="1"/>
          </p:nvPr>
        </p:nvSpPr>
        <p:spPr>
          <a:xfrm>
            <a:off x="0" y="2438400"/>
            <a:ext cx="7104060" cy="2705100"/>
          </a:xfrm>
          <a:custGeom>
            <a:avLst/>
            <a:gdLst>
              <a:gd name="connsiteX0" fmla="*/ 0 w 7104060"/>
              <a:gd name="connsiteY0" fmla="*/ 0 h 2705100"/>
              <a:gd name="connsiteX1" fmla="*/ 6149043 w 7104060"/>
              <a:gd name="connsiteY1" fmla="*/ 0 h 2705100"/>
              <a:gd name="connsiteX2" fmla="*/ 7104060 w 7104060"/>
              <a:gd name="connsiteY2" fmla="*/ 955017 h 2705100"/>
              <a:gd name="connsiteX3" fmla="*/ 7104060 w 7104060"/>
              <a:gd name="connsiteY3" fmla="*/ 2705100 h 2705100"/>
              <a:gd name="connsiteX4" fmla="*/ 0 w 7104060"/>
              <a:gd name="connsiteY4" fmla="*/ 2705100 h 270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060" h="2705100">
                <a:moveTo>
                  <a:pt x="0" y="0"/>
                </a:moveTo>
                <a:lnTo>
                  <a:pt x="6149043" y="0"/>
                </a:lnTo>
                <a:lnTo>
                  <a:pt x="7104060" y="955017"/>
                </a:lnTo>
                <a:lnTo>
                  <a:pt x="7104060" y="2705100"/>
                </a:lnTo>
                <a:lnTo>
                  <a:pt x="0" y="2705100"/>
                </a:lnTo>
                <a:close/>
              </a:path>
            </a:pathLst>
          </a:custGeom>
        </p:spPr>
        <p:txBody>
          <a:bodyPr wrap="square">
            <a:noAutofit/>
          </a:bodyPr>
          <a:lstStyle>
            <a:lvl1pPr>
              <a:defRPr/>
            </a:lvl1pPr>
          </a:lstStyle>
          <a:p>
            <a:r>
              <a:rPr lang="en-IE" dirty="0"/>
              <a:t>Click Icon to place an image</a:t>
            </a:r>
          </a:p>
        </p:txBody>
      </p:sp>
      <p:pic>
        <p:nvPicPr>
          <p:cNvPr id="9" name="Graphic 8">
            <a:extLst>
              <a:ext uri="{FF2B5EF4-FFF2-40B4-BE49-F238E27FC236}">
                <a16:creationId xmlns:a16="http://schemas.microsoft.com/office/drawing/2014/main" id="{686A3BB8-3C96-B715-EACB-A103685B76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61164" y="4383956"/>
            <a:ext cx="763718" cy="542642"/>
          </a:xfrm>
          <a:prstGeom prst="rect">
            <a:avLst/>
          </a:prstGeom>
        </p:spPr>
      </p:pic>
      <p:sp>
        <p:nvSpPr>
          <p:cNvPr id="43" name="Subtitle 2">
            <a:extLst>
              <a:ext uri="{FF2B5EF4-FFF2-40B4-BE49-F238E27FC236}">
                <a16:creationId xmlns:a16="http://schemas.microsoft.com/office/drawing/2014/main" id="{F57A4230-C001-8DA1-C61A-2D6F1FCD38C3}"/>
              </a:ext>
            </a:extLst>
          </p:cNvPr>
          <p:cNvSpPr>
            <a:spLocks noGrp="1"/>
          </p:cNvSpPr>
          <p:nvPr>
            <p:ph type="subTitle" idx="1" hasCustomPrompt="1"/>
          </p:nvPr>
        </p:nvSpPr>
        <p:spPr>
          <a:xfrm>
            <a:off x="262180" y="1159557"/>
            <a:ext cx="5871542" cy="644420"/>
          </a:xfrm>
          <a:prstGeom prst="rect">
            <a:avLst/>
          </a:prstGeom>
        </p:spPr>
        <p:txBody>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dirty="0"/>
              <a:t>Click to enter the presentation subtitle</a:t>
            </a:r>
          </a:p>
        </p:txBody>
      </p:sp>
      <p:sp>
        <p:nvSpPr>
          <p:cNvPr id="24" name="Text Placeholder 23">
            <a:extLst>
              <a:ext uri="{FF2B5EF4-FFF2-40B4-BE49-F238E27FC236}">
                <a16:creationId xmlns:a16="http://schemas.microsoft.com/office/drawing/2014/main" id="{CAA304F0-CC6D-BBAA-7F7D-93581D737A4D}"/>
              </a:ext>
            </a:extLst>
          </p:cNvPr>
          <p:cNvSpPr>
            <a:spLocks noGrp="1"/>
          </p:cNvSpPr>
          <p:nvPr>
            <p:ph type="body" sz="quarter" idx="12" hasCustomPrompt="1"/>
          </p:nvPr>
        </p:nvSpPr>
        <p:spPr>
          <a:xfrm>
            <a:off x="0" y="4715339"/>
            <a:ext cx="4038608" cy="431800"/>
          </a:xfrm>
          <a:prstGeom prst="rect">
            <a:avLst/>
          </a:prstGeom>
          <a:blipFill>
            <a:blip r:embed="rId5"/>
            <a:stretch>
              <a:fillRect/>
            </a:stretch>
          </a:blipFill>
        </p:spPr>
        <p:txBody>
          <a:bodyPr/>
          <a:lstStyle>
            <a:lvl1pPr marL="0" indent="0">
              <a:buNone/>
              <a:defRPr/>
            </a:lvl1pPr>
          </a:lstStyle>
          <a:p>
            <a:pPr lvl="0"/>
            <a:r>
              <a:rPr lang="en-IE" dirty="0"/>
              <a:t> </a:t>
            </a:r>
          </a:p>
        </p:txBody>
      </p:sp>
      <p:sp>
        <p:nvSpPr>
          <p:cNvPr id="6" name="Text Placeholder 17">
            <a:extLst>
              <a:ext uri="{FF2B5EF4-FFF2-40B4-BE49-F238E27FC236}">
                <a16:creationId xmlns:a16="http://schemas.microsoft.com/office/drawing/2014/main" id="{1DD45994-308D-FACC-BF72-2309B35957A0}"/>
              </a:ext>
            </a:extLst>
          </p:cNvPr>
          <p:cNvSpPr>
            <a:spLocks noGrp="1"/>
          </p:cNvSpPr>
          <p:nvPr>
            <p:ph type="body" sz="quarter" idx="10" hasCustomPrompt="1"/>
          </p:nvPr>
        </p:nvSpPr>
        <p:spPr>
          <a:xfrm>
            <a:off x="468500" y="4798609"/>
            <a:ext cx="2281238" cy="274637"/>
          </a:xfrm>
          <a:prstGeom prst="rect">
            <a:avLst/>
          </a:prstGeom>
        </p:spPr>
        <p:txBody>
          <a:bodyPr/>
          <a:lstStyle>
            <a:lvl1pPr marL="0" indent="0">
              <a:lnSpc>
                <a:spcPct val="100000"/>
              </a:lnSpc>
              <a:buNone/>
              <a:defRPr sz="1200">
                <a:solidFill>
                  <a:schemeClr val="bg2"/>
                </a:solidFill>
                <a:latin typeface="Gudea" panose="02000000000000000000" pitchFamily="2" charset="77"/>
              </a:defRPr>
            </a:lvl1pPr>
          </a:lstStyle>
          <a:p>
            <a:pPr lvl="0"/>
            <a:r>
              <a:rPr lang="en-US" dirty="0"/>
              <a:t>Type Date Here</a:t>
            </a:r>
          </a:p>
        </p:txBody>
      </p:sp>
      <p:sp>
        <p:nvSpPr>
          <p:cNvPr id="2" name="Title 1">
            <a:extLst>
              <a:ext uri="{FF2B5EF4-FFF2-40B4-BE49-F238E27FC236}">
                <a16:creationId xmlns:a16="http://schemas.microsoft.com/office/drawing/2014/main" id="{A42CE432-9A63-D6ED-8655-3E932F45220F}"/>
              </a:ext>
            </a:extLst>
          </p:cNvPr>
          <p:cNvSpPr>
            <a:spLocks noGrp="1"/>
          </p:cNvSpPr>
          <p:nvPr>
            <p:ph type="ctrTitle" hasCustomPrompt="1"/>
          </p:nvPr>
        </p:nvSpPr>
        <p:spPr>
          <a:xfrm>
            <a:off x="262179" y="203584"/>
            <a:ext cx="7403842" cy="951792"/>
          </a:xfrm>
          <a:prstGeom prst="rect">
            <a:avLst/>
          </a:prstGeom>
        </p:spPr>
        <p:txBody>
          <a:bodyPr anchor="t">
            <a:normAutofit/>
          </a:bodyPr>
          <a:lstStyle>
            <a:lvl1pPr algn="l">
              <a:defRPr sz="3200" b="1">
                <a:solidFill>
                  <a:srgbClr val="3FB880"/>
                </a:solidFill>
                <a:latin typeface="Gudea" panose="02000000000000000000" pitchFamily="2" charset="77"/>
              </a:defRPr>
            </a:lvl1pPr>
          </a:lstStyle>
          <a:p>
            <a:r>
              <a:rPr lang="en-US" dirty="0"/>
              <a:t>Click to Enter a Title for </a:t>
            </a:r>
            <a:br>
              <a:rPr lang="en-US" dirty="0"/>
            </a:br>
            <a:r>
              <a:rPr lang="en-US" dirty="0"/>
              <a:t>the presentation</a:t>
            </a:r>
          </a:p>
        </p:txBody>
      </p:sp>
    </p:spTree>
    <p:extLst>
      <p:ext uri="{BB962C8B-B14F-4D97-AF65-F5344CB8AC3E}">
        <p14:creationId xmlns:p14="http://schemas.microsoft.com/office/powerpoint/2010/main" val="184432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Three-Imag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389" y="1139235"/>
            <a:ext cx="2377377" cy="268005"/>
          </a:xfrm>
          <a:prstGeom prst="rect">
            <a:avLst/>
          </a:prstGeom>
        </p:spPr>
        <p:txBody>
          <a:bodyPr anchor="t">
            <a:noAutofit/>
          </a:bodyPr>
          <a:lstStyle>
            <a:lvl1pPr algn="l">
              <a:defRPr sz="1200" b="1">
                <a:latin typeface="Gudea" panose="02000000000000000000" pitchFamily="2" charset="77"/>
              </a:defRPr>
            </a:lvl1pPr>
          </a:lstStyle>
          <a:p>
            <a:r>
              <a:rPr lang="en-US" dirty="0"/>
              <a:t>Picture Heading</a:t>
            </a:r>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4708489"/>
            <a:ext cx="4038609" cy="439787"/>
          </a:xfrm>
          <a:prstGeom prst="rect">
            <a:avLst/>
          </a:prstGeom>
        </p:spPr>
      </p:pic>
      <p:sp>
        <p:nvSpPr>
          <p:cNvPr id="3" name="Picture Placeholder 15">
            <a:extLst>
              <a:ext uri="{FF2B5EF4-FFF2-40B4-BE49-F238E27FC236}">
                <a16:creationId xmlns:a16="http://schemas.microsoft.com/office/drawing/2014/main" id="{8F19F7D9-8155-ABCC-5CBD-7EEE18DFBE7A}"/>
              </a:ext>
            </a:extLst>
          </p:cNvPr>
          <p:cNvSpPr>
            <a:spLocks noGrp="1" noChangeAspect="1"/>
          </p:cNvSpPr>
          <p:nvPr>
            <p:ph type="pic" sz="quarter" idx="10"/>
          </p:nvPr>
        </p:nvSpPr>
        <p:spPr>
          <a:xfrm>
            <a:off x="648391" y="1515731"/>
            <a:ext cx="2377377" cy="2377843"/>
          </a:xfrm>
          <a:prstGeom prst="rect">
            <a:avLst/>
          </a:prstGeom>
          <a:solidFill>
            <a:schemeClr val="bg2"/>
          </a:solidFill>
        </p:spPr>
        <p:txBody>
          <a:bodyPr/>
          <a:lstStyle/>
          <a:p>
            <a:r>
              <a:rPr lang="en-US" dirty="0"/>
              <a:t>Click icon to add picture</a:t>
            </a:r>
          </a:p>
        </p:txBody>
      </p:sp>
      <p:sp>
        <p:nvSpPr>
          <p:cNvPr id="5" name="Picture Placeholder 15">
            <a:extLst>
              <a:ext uri="{FF2B5EF4-FFF2-40B4-BE49-F238E27FC236}">
                <a16:creationId xmlns:a16="http://schemas.microsoft.com/office/drawing/2014/main" id="{AB74B176-5CFA-7975-A221-AC6C043EDF46}"/>
              </a:ext>
            </a:extLst>
          </p:cNvPr>
          <p:cNvSpPr>
            <a:spLocks noGrp="1" noChangeAspect="1"/>
          </p:cNvSpPr>
          <p:nvPr>
            <p:ph type="pic" sz="quarter" idx="11"/>
          </p:nvPr>
        </p:nvSpPr>
        <p:spPr>
          <a:xfrm>
            <a:off x="6118234" y="1515731"/>
            <a:ext cx="2377377" cy="2377843"/>
          </a:xfrm>
          <a:prstGeom prst="rect">
            <a:avLst/>
          </a:prstGeom>
          <a:solidFill>
            <a:schemeClr val="bg2"/>
          </a:solidFill>
        </p:spPr>
        <p:txBody>
          <a:bodyPr/>
          <a:lstStyle/>
          <a:p>
            <a:r>
              <a:rPr lang="en-US" dirty="0"/>
              <a:t>Click icon to add picture</a:t>
            </a:r>
          </a:p>
        </p:txBody>
      </p:sp>
      <p:sp>
        <p:nvSpPr>
          <p:cNvPr id="6" name="Picture Placeholder 15">
            <a:extLst>
              <a:ext uri="{FF2B5EF4-FFF2-40B4-BE49-F238E27FC236}">
                <a16:creationId xmlns:a16="http://schemas.microsoft.com/office/drawing/2014/main" id="{78FD2835-D6F7-539C-A2B1-44BF643B3B3F}"/>
              </a:ext>
            </a:extLst>
          </p:cNvPr>
          <p:cNvSpPr>
            <a:spLocks noGrp="1" noChangeAspect="1"/>
          </p:cNvSpPr>
          <p:nvPr>
            <p:ph type="pic" sz="quarter" idx="12"/>
          </p:nvPr>
        </p:nvSpPr>
        <p:spPr>
          <a:xfrm>
            <a:off x="3383312" y="1515731"/>
            <a:ext cx="2377377" cy="2377843"/>
          </a:xfrm>
          <a:prstGeom prst="rect">
            <a:avLst/>
          </a:prstGeom>
          <a:solidFill>
            <a:schemeClr val="bg2"/>
          </a:solidFill>
        </p:spPr>
        <p:txBody>
          <a:bodyPr/>
          <a:lstStyle/>
          <a:p>
            <a:r>
              <a:rPr lang="en-US" dirty="0"/>
              <a:t>Click icon to add picture</a:t>
            </a:r>
          </a:p>
        </p:txBody>
      </p:sp>
      <p:sp>
        <p:nvSpPr>
          <p:cNvPr id="16" name="Text Placeholder 15">
            <a:extLst>
              <a:ext uri="{FF2B5EF4-FFF2-40B4-BE49-F238E27FC236}">
                <a16:creationId xmlns:a16="http://schemas.microsoft.com/office/drawing/2014/main" id="{F108543B-8B7A-5D9B-13C7-51A34965628A}"/>
              </a:ext>
            </a:extLst>
          </p:cNvPr>
          <p:cNvSpPr>
            <a:spLocks noGrp="1"/>
          </p:cNvSpPr>
          <p:nvPr>
            <p:ph type="body" sz="quarter" idx="13" hasCustomPrompt="1"/>
          </p:nvPr>
        </p:nvSpPr>
        <p:spPr>
          <a:xfrm>
            <a:off x="3382614" y="1139825"/>
            <a:ext cx="2378075" cy="266700"/>
          </a:xfrm>
          <a:prstGeom prst="rect">
            <a:avLst/>
          </a:prstGeom>
        </p:spPr>
        <p:txBody>
          <a:bodyPr>
            <a:normAutofit/>
          </a:bodyPr>
          <a:lstStyle>
            <a:lvl1pPr marL="0" indent="0">
              <a:buNone/>
              <a:defRPr sz="1200" b="1">
                <a:latin typeface="Gudea" panose="02000000000000000000" pitchFamily="2" charset="77"/>
              </a:defRPr>
            </a:lvl1pPr>
          </a:lstStyle>
          <a:p>
            <a:pPr lvl="0"/>
            <a:r>
              <a:rPr lang="en-US" dirty="0"/>
              <a:t>Picture Heading</a:t>
            </a:r>
          </a:p>
        </p:txBody>
      </p:sp>
      <p:sp>
        <p:nvSpPr>
          <p:cNvPr id="17" name="Text Placeholder 15">
            <a:extLst>
              <a:ext uri="{FF2B5EF4-FFF2-40B4-BE49-F238E27FC236}">
                <a16:creationId xmlns:a16="http://schemas.microsoft.com/office/drawing/2014/main" id="{E34AE224-8740-E9EF-0C5E-16241AD643D0}"/>
              </a:ext>
            </a:extLst>
          </p:cNvPr>
          <p:cNvSpPr>
            <a:spLocks noGrp="1"/>
          </p:cNvSpPr>
          <p:nvPr>
            <p:ph type="body" sz="quarter" idx="14" hasCustomPrompt="1"/>
          </p:nvPr>
        </p:nvSpPr>
        <p:spPr>
          <a:xfrm>
            <a:off x="6117884" y="1139825"/>
            <a:ext cx="2378075" cy="266700"/>
          </a:xfrm>
          <a:prstGeom prst="rect">
            <a:avLst/>
          </a:prstGeom>
        </p:spPr>
        <p:txBody>
          <a:bodyPr>
            <a:normAutofit/>
          </a:bodyPr>
          <a:lstStyle>
            <a:lvl1pPr marL="0" indent="0">
              <a:buNone/>
              <a:defRPr sz="1200" b="1">
                <a:latin typeface="Gudea" panose="02000000000000000000" pitchFamily="2" charset="77"/>
              </a:defRPr>
            </a:lvl1pPr>
          </a:lstStyle>
          <a:p>
            <a:pPr lvl="0"/>
            <a:r>
              <a:rPr lang="en-US" dirty="0"/>
              <a:t>Picture Heading</a:t>
            </a:r>
          </a:p>
        </p:txBody>
      </p:sp>
      <p:sp>
        <p:nvSpPr>
          <p:cNvPr id="4" name="Slide Number Placeholder 3">
            <a:extLst>
              <a:ext uri="{FF2B5EF4-FFF2-40B4-BE49-F238E27FC236}">
                <a16:creationId xmlns:a16="http://schemas.microsoft.com/office/drawing/2014/main" id="{9AADF1DA-10D2-6031-E6AA-1F9EC30E2627}"/>
              </a:ext>
            </a:extLst>
          </p:cNvPr>
          <p:cNvSpPr>
            <a:spLocks noGrp="1"/>
          </p:cNvSpPr>
          <p:nvPr>
            <p:ph type="sldNum" sz="quarter" idx="15"/>
          </p:nvPr>
        </p:nvSpPr>
        <p:spPr/>
        <p:txBody>
          <a:bodyPr/>
          <a:lstStyle/>
          <a:p>
            <a:fld id="{7347249A-F5BC-C94A-821D-4927D0ED6905}" type="slidenum">
              <a:rPr lang="en-US" smtClean="0"/>
              <a:t>‹#›</a:t>
            </a:fld>
            <a:endParaRPr lang="en-US" dirty="0"/>
          </a:p>
        </p:txBody>
      </p:sp>
      <p:pic>
        <p:nvPicPr>
          <p:cNvPr id="7" name="Graphic 6">
            <a:extLst>
              <a:ext uri="{FF2B5EF4-FFF2-40B4-BE49-F238E27FC236}">
                <a16:creationId xmlns:a16="http://schemas.microsoft.com/office/drawing/2014/main" id="{BD72997A-D97F-2B49-F6E1-985C31048B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0"/>
            <a:ext cx="4038609" cy="439787"/>
          </a:xfrm>
          <a:prstGeom prst="rect">
            <a:avLst/>
          </a:prstGeom>
        </p:spPr>
      </p:pic>
    </p:spTree>
    <p:extLst>
      <p:ext uri="{BB962C8B-B14F-4D97-AF65-F5344CB8AC3E}">
        <p14:creationId xmlns:p14="http://schemas.microsoft.com/office/powerpoint/2010/main" val="26079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Two-Imag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389" y="1139235"/>
            <a:ext cx="3549983" cy="268005"/>
          </a:xfrm>
          <a:prstGeom prst="rect">
            <a:avLst/>
          </a:prstGeom>
        </p:spPr>
        <p:txBody>
          <a:bodyPr anchor="t">
            <a:noAutofit/>
          </a:bodyPr>
          <a:lstStyle>
            <a:lvl1pPr algn="l">
              <a:defRPr sz="1200" b="1">
                <a:latin typeface="Gudea" panose="02000000000000000000" pitchFamily="2" charset="77"/>
              </a:defRPr>
            </a:lvl1pPr>
          </a:lstStyle>
          <a:p>
            <a:r>
              <a:rPr lang="en-US" dirty="0"/>
              <a:t>Picture Heading</a:t>
            </a:r>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4708489"/>
            <a:ext cx="4038609" cy="439787"/>
          </a:xfrm>
          <a:prstGeom prst="rect">
            <a:avLst/>
          </a:prstGeom>
        </p:spPr>
      </p:pic>
      <p:sp>
        <p:nvSpPr>
          <p:cNvPr id="3" name="Picture Placeholder 15">
            <a:extLst>
              <a:ext uri="{FF2B5EF4-FFF2-40B4-BE49-F238E27FC236}">
                <a16:creationId xmlns:a16="http://schemas.microsoft.com/office/drawing/2014/main" id="{8F19F7D9-8155-ABCC-5CBD-7EEE18DFBE7A}"/>
              </a:ext>
            </a:extLst>
          </p:cNvPr>
          <p:cNvSpPr>
            <a:spLocks noGrp="1" noChangeAspect="1"/>
          </p:cNvSpPr>
          <p:nvPr>
            <p:ph type="pic" sz="quarter" idx="10"/>
          </p:nvPr>
        </p:nvSpPr>
        <p:spPr>
          <a:xfrm>
            <a:off x="648391" y="1515731"/>
            <a:ext cx="3549983" cy="2377843"/>
          </a:xfrm>
          <a:prstGeom prst="rect">
            <a:avLst/>
          </a:prstGeom>
          <a:solidFill>
            <a:schemeClr val="bg2"/>
          </a:solidFill>
        </p:spPr>
        <p:txBody>
          <a:bodyPr/>
          <a:lstStyle/>
          <a:p>
            <a:r>
              <a:rPr lang="en-US" dirty="0"/>
              <a:t>Click icon to add picture</a:t>
            </a:r>
          </a:p>
        </p:txBody>
      </p:sp>
      <p:sp>
        <p:nvSpPr>
          <p:cNvPr id="15" name="Picture Placeholder 15">
            <a:extLst>
              <a:ext uri="{FF2B5EF4-FFF2-40B4-BE49-F238E27FC236}">
                <a16:creationId xmlns:a16="http://schemas.microsoft.com/office/drawing/2014/main" id="{D4F3B58C-25FB-40E3-9A1E-6A8B5C0DA8DE}"/>
              </a:ext>
            </a:extLst>
          </p:cNvPr>
          <p:cNvSpPr>
            <a:spLocks noGrp="1" noChangeAspect="1"/>
          </p:cNvSpPr>
          <p:nvPr>
            <p:ph type="pic" sz="quarter" idx="11"/>
          </p:nvPr>
        </p:nvSpPr>
        <p:spPr>
          <a:xfrm>
            <a:off x="4945087" y="1515731"/>
            <a:ext cx="3549983" cy="2377843"/>
          </a:xfrm>
          <a:prstGeom prst="rect">
            <a:avLst/>
          </a:prstGeom>
          <a:solidFill>
            <a:schemeClr val="bg2"/>
          </a:solidFill>
        </p:spPr>
        <p:txBody>
          <a:bodyPr/>
          <a:lstStyle/>
          <a:p>
            <a:r>
              <a:rPr lang="en-US" dirty="0"/>
              <a:t>Click icon to add picture</a:t>
            </a:r>
          </a:p>
        </p:txBody>
      </p:sp>
      <p:sp>
        <p:nvSpPr>
          <p:cNvPr id="18" name="Text Placeholder 17">
            <a:extLst>
              <a:ext uri="{FF2B5EF4-FFF2-40B4-BE49-F238E27FC236}">
                <a16:creationId xmlns:a16="http://schemas.microsoft.com/office/drawing/2014/main" id="{0B51F3CE-E03A-11D6-DD66-70FFCD99BAB1}"/>
              </a:ext>
            </a:extLst>
          </p:cNvPr>
          <p:cNvSpPr>
            <a:spLocks noGrp="1"/>
          </p:cNvSpPr>
          <p:nvPr>
            <p:ph type="body" sz="quarter" idx="12" hasCustomPrompt="1"/>
          </p:nvPr>
        </p:nvSpPr>
        <p:spPr>
          <a:xfrm>
            <a:off x="4932968" y="1139825"/>
            <a:ext cx="3551238" cy="266700"/>
          </a:xfrm>
          <a:prstGeom prst="rect">
            <a:avLst/>
          </a:prstGeom>
        </p:spPr>
        <p:txBody>
          <a:bodyPr>
            <a:normAutofit/>
          </a:bodyPr>
          <a:lstStyle>
            <a:lvl1pPr marL="0" indent="0">
              <a:buNone/>
              <a:defRPr sz="1200" b="1">
                <a:latin typeface="Gudea" panose="02000000000000000000" pitchFamily="2" charset="77"/>
              </a:defRPr>
            </a:lvl1pPr>
          </a:lstStyle>
          <a:p>
            <a:pPr lvl="0"/>
            <a:r>
              <a:rPr lang="en-US" dirty="0"/>
              <a:t>Picture Heading</a:t>
            </a:r>
          </a:p>
        </p:txBody>
      </p:sp>
      <p:sp>
        <p:nvSpPr>
          <p:cNvPr id="4" name="Slide Number Placeholder 3">
            <a:extLst>
              <a:ext uri="{FF2B5EF4-FFF2-40B4-BE49-F238E27FC236}">
                <a16:creationId xmlns:a16="http://schemas.microsoft.com/office/drawing/2014/main" id="{3CA05AA6-929F-F8F4-BA4F-3776154DCC20}"/>
              </a:ext>
            </a:extLst>
          </p:cNvPr>
          <p:cNvSpPr>
            <a:spLocks noGrp="1"/>
          </p:cNvSpPr>
          <p:nvPr>
            <p:ph type="sldNum" sz="quarter" idx="13"/>
          </p:nvPr>
        </p:nvSpPr>
        <p:spPr/>
        <p:txBody>
          <a:bodyPr/>
          <a:lstStyle/>
          <a:p>
            <a:fld id="{7347249A-F5BC-C94A-821D-4927D0ED6905}" type="slidenum">
              <a:rPr lang="en-US" smtClean="0"/>
              <a:t>‹#›</a:t>
            </a:fld>
            <a:endParaRPr lang="en-US" dirty="0"/>
          </a:p>
        </p:txBody>
      </p:sp>
      <p:pic>
        <p:nvPicPr>
          <p:cNvPr id="5" name="Graphic 4">
            <a:extLst>
              <a:ext uri="{FF2B5EF4-FFF2-40B4-BE49-F238E27FC236}">
                <a16:creationId xmlns:a16="http://schemas.microsoft.com/office/drawing/2014/main" id="{C1929DFB-7AE8-F2EE-5706-470AAE7AA6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0"/>
            <a:ext cx="4038609" cy="439787"/>
          </a:xfrm>
          <a:prstGeom prst="rect">
            <a:avLst/>
          </a:prstGeom>
        </p:spPr>
      </p:pic>
    </p:spTree>
    <p:extLst>
      <p:ext uri="{BB962C8B-B14F-4D97-AF65-F5344CB8AC3E}">
        <p14:creationId xmlns:p14="http://schemas.microsoft.com/office/powerpoint/2010/main" val="356009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Single-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834" y="297797"/>
            <a:ext cx="2377377" cy="268005"/>
          </a:xfrm>
          <a:prstGeom prst="rect">
            <a:avLst/>
          </a:prstGeom>
        </p:spPr>
        <p:txBody>
          <a:bodyPr anchor="t">
            <a:noAutofit/>
          </a:bodyPr>
          <a:lstStyle>
            <a:lvl1pPr algn="l">
              <a:defRPr sz="1200" b="1">
                <a:latin typeface="Gudea" panose="02000000000000000000" pitchFamily="2" charset="77"/>
              </a:defRPr>
            </a:lvl1pPr>
          </a:lstStyle>
          <a:p>
            <a:r>
              <a:rPr lang="en-US" dirty="0"/>
              <a:t>Picture Heading</a:t>
            </a:r>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703713"/>
            <a:ext cx="4038609" cy="439787"/>
          </a:xfrm>
          <a:prstGeom prst="rect">
            <a:avLst/>
          </a:prstGeom>
        </p:spPr>
      </p:pic>
      <p:sp>
        <p:nvSpPr>
          <p:cNvPr id="3" name="Picture Placeholder 15">
            <a:extLst>
              <a:ext uri="{FF2B5EF4-FFF2-40B4-BE49-F238E27FC236}">
                <a16:creationId xmlns:a16="http://schemas.microsoft.com/office/drawing/2014/main" id="{8F19F7D9-8155-ABCC-5CBD-7EEE18DFBE7A}"/>
              </a:ext>
            </a:extLst>
          </p:cNvPr>
          <p:cNvSpPr>
            <a:spLocks noGrp="1" noChangeAspect="1"/>
          </p:cNvSpPr>
          <p:nvPr>
            <p:ph type="pic" sz="quarter" idx="10"/>
          </p:nvPr>
        </p:nvSpPr>
        <p:spPr>
          <a:xfrm>
            <a:off x="579834" y="699806"/>
            <a:ext cx="7984332" cy="3663516"/>
          </a:xfrm>
          <a:prstGeom prst="rect">
            <a:avLst/>
          </a:prstGeom>
          <a:solidFill>
            <a:schemeClr val="bg2"/>
          </a:solidFill>
        </p:spPr>
        <p:txBody>
          <a:bodyPr/>
          <a:lstStyle/>
          <a:p>
            <a:r>
              <a:rPr lang="en-US" dirty="0"/>
              <a:t>Click icon to add picture</a:t>
            </a:r>
          </a:p>
        </p:txBody>
      </p:sp>
      <p:sp>
        <p:nvSpPr>
          <p:cNvPr id="4" name="Slide Number Placeholder 3">
            <a:extLst>
              <a:ext uri="{FF2B5EF4-FFF2-40B4-BE49-F238E27FC236}">
                <a16:creationId xmlns:a16="http://schemas.microsoft.com/office/drawing/2014/main" id="{751269AB-A763-377B-974E-92ADA6CA64AD}"/>
              </a:ext>
            </a:extLst>
          </p:cNvPr>
          <p:cNvSpPr>
            <a:spLocks noGrp="1"/>
          </p:cNvSpPr>
          <p:nvPr>
            <p:ph type="sldNum" sz="quarter" idx="11"/>
          </p:nvPr>
        </p:nvSpPr>
        <p:spPr/>
        <p:txBody>
          <a:bodyPr/>
          <a:lstStyle/>
          <a:p>
            <a:fld id="{7347249A-F5BC-C94A-821D-4927D0ED6905}" type="slidenum">
              <a:rPr lang="en-US" smtClean="0"/>
              <a:t>‹#›</a:t>
            </a:fld>
            <a:endParaRPr lang="en-US" dirty="0"/>
          </a:p>
        </p:txBody>
      </p:sp>
      <p:pic>
        <p:nvPicPr>
          <p:cNvPr id="5" name="Graphic 4">
            <a:extLst>
              <a:ext uri="{FF2B5EF4-FFF2-40B4-BE49-F238E27FC236}">
                <a16:creationId xmlns:a16="http://schemas.microsoft.com/office/drawing/2014/main" id="{DF33056F-65EB-1754-5031-3D2DF02A50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0"/>
            <a:ext cx="4038609" cy="439787"/>
          </a:xfrm>
          <a:prstGeom prst="rect">
            <a:avLst/>
          </a:prstGeom>
        </p:spPr>
      </p:pic>
    </p:spTree>
    <p:extLst>
      <p:ext uri="{BB962C8B-B14F-4D97-AF65-F5344CB8AC3E}">
        <p14:creationId xmlns:p14="http://schemas.microsoft.com/office/powerpoint/2010/main" val="240327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En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810" y="1721675"/>
            <a:ext cx="8699695" cy="578878"/>
          </a:xfrm>
          <a:prstGeom prst="rect">
            <a:avLst/>
          </a:prstGeom>
        </p:spPr>
        <p:txBody>
          <a:bodyPr anchor="t">
            <a:noAutofit/>
          </a:bodyPr>
          <a:lstStyle>
            <a:lvl1pPr algn="ctr">
              <a:defRPr sz="3600" b="1">
                <a:latin typeface="Gudea" panose="02000000000000000000" pitchFamily="2" charset="77"/>
              </a:defRPr>
            </a:lvl1pPr>
          </a:lstStyle>
          <a:p>
            <a:r>
              <a:rPr lang="en-US" dirty="0"/>
              <a:t>Presentation End</a:t>
            </a:r>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4703713"/>
            <a:ext cx="4038609" cy="439787"/>
          </a:xfrm>
          <a:prstGeom prst="rect">
            <a:avLst/>
          </a:prstGeom>
        </p:spPr>
      </p:pic>
      <p:sp>
        <p:nvSpPr>
          <p:cNvPr id="5" name="Text Placeholder 4">
            <a:extLst>
              <a:ext uri="{FF2B5EF4-FFF2-40B4-BE49-F238E27FC236}">
                <a16:creationId xmlns:a16="http://schemas.microsoft.com/office/drawing/2014/main" id="{66F148D1-5C74-205B-4F04-7A514E8CC6C5}"/>
              </a:ext>
            </a:extLst>
          </p:cNvPr>
          <p:cNvSpPr>
            <a:spLocks noGrp="1"/>
          </p:cNvSpPr>
          <p:nvPr>
            <p:ph type="body" sz="quarter" idx="10" hasCustomPrompt="1"/>
          </p:nvPr>
        </p:nvSpPr>
        <p:spPr>
          <a:xfrm>
            <a:off x="221810" y="2345994"/>
            <a:ext cx="8699695" cy="2017327"/>
          </a:xfrm>
          <a:prstGeom prst="rect">
            <a:avLst/>
          </a:prstGeom>
        </p:spPr>
        <p:txBody>
          <a:bodyPr>
            <a:normAutofit/>
          </a:bodyPr>
          <a:lstStyle>
            <a:lvl1pPr marL="0" indent="0" algn="ctr">
              <a:buNone/>
              <a:defRPr sz="1200" b="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 Heading / Closing Statement</a:t>
            </a:r>
          </a:p>
        </p:txBody>
      </p:sp>
      <p:sp>
        <p:nvSpPr>
          <p:cNvPr id="3" name="Slide Number Placeholder 2">
            <a:extLst>
              <a:ext uri="{FF2B5EF4-FFF2-40B4-BE49-F238E27FC236}">
                <a16:creationId xmlns:a16="http://schemas.microsoft.com/office/drawing/2014/main" id="{FAE7D097-64D4-F366-FDBE-D2DF15AB851E}"/>
              </a:ext>
            </a:extLst>
          </p:cNvPr>
          <p:cNvSpPr>
            <a:spLocks noGrp="1"/>
          </p:cNvSpPr>
          <p:nvPr>
            <p:ph type="sldNum" sz="quarter" idx="11"/>
          </p:nvPr>
        </p:nvSpPr>
        <p:spPr/>
        <p:txBody>
          <a:bodyPr/>
          <a:lstStyle/>
          <a:p>
            <a:fld id="{7347249A-F5BC-C94A-821D-4927D0ED6905}" type="slidenum">
              <a:rPr lang="en-US" smtClean="0"/>
              <a:t>‹#›</a:t>
            </a:fld>
            <a:endParaRPr lang="en-US" dirty="0"/>
          </a:p>
        </p:txBody>
      </p:sp>
      <p:pic>
        <p:nvPicPr>
          <p:cNvPr id="4" name="Graphic 3">
            <a:extLst>
              <a:ext uri="{FF2B5EF4-FFF2-40B4-BE49-F238E27FC236}">
                <a16:creationId xmlns:a16="http://schemas.microsoft.com/office/drawing/2014/main" id="{16C8C1E9-1B1B-C9EC-DA11-331592BCB0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0"/>
            <a:ext cx="4038609" cy="439787"/>
          </a:xfrm>
          <a:prstGeom prst="rect">
            <a:avLst/>
          </a:prstGeom>
        </p:spPr>
      </p:pic>
    </p:spTree>
    <p:extLst>
      <p:ext uri="{BB962C8B-B14F-4D97-AF65-F5344CB8AC3E}">
        <p14:creationId xmlns:p14="http://schemas.microsoft.com/office/powerpoint/2010/main" val="258003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ner Page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2180" y="203584"/>
            <a:ext cx="7403841" cy="607728"/>
          </a:xfrm>
          <a:prstGeom prst="rect">
            <a:avLst/>
          </a:prstGeom>
        </p:spPr>
        <p:txBody>
          <a:bodyPr anchor="t">
            <a:normAutofit/>
          </a:bodyPr>
          <a:lstStyle>
            <a:lvl1pPr algn="l">
              <a:defRPr sz="3200" b="1">
                <a:latin typeface="Gudea" panose="02000000000000000000" pitchFamily="2" charset="77"/>
              </a:defRPr>
            </a:lvl1pPr>
          </a:lstStyle>
          <a:p>
            <a:r>
              <a:rPr lang="en-US" dirty="0"/>
              <a:t>Slide Title</a:t>
            </a:r>
          </a:p>
        </p:txBody>
      </p:sp>
      <p:sp>
        <p:nvSpPr>
          <p:cNvPr id="3" name="Subtitle 2"/>
          <p:cNvSpPr>
            <a:spLocks noGrp="1"/>
          </p:cNvSpPr>
          <p:nvPr>
            <p:ph type="subTitle" idx="1" hasCustomPrompt="1"/>
          </p:nvPr>
        </p:nvSpPr>
        <p:spPr>
          <a:xfrm>
            <a:off x="262180" y="870086"/>
            <a:ext cx="8659325" cy="3458892"/>
          </a:xfrm>
          <a:prstGeom prst="rect">
            <a:avLst/>
          </a:prstGeom>
        </p:spPr>
        <p:txBody>
          <a:bodyPr>
            <a:normAutofit/>
          </a:bodyPr>
          <a:lstStyle>
            <a:lvl1pPr marL="0" indent="0" algn="l">
              <a:buNone/>
              <a:defRPr sz="1200">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r>
              <a:rPr lang="en-IE" dirty="0" err="1">
                <a:effectLst/>
              </a:rPr>
              <a:t>Aliquam</a:t>
            </a:r>
            <a:r>
              <a:rPr lang="en-IE" dirty="0">
                <a:effectLst/>
              </a:rPr>
              <a:t> </a:t>
            </a:r>
            <a:r>
              <a:rPr lang="en-IE" dirty="0" err="1">
                <a:effectLst/>
              </a:rPr>
              <a:t>erat</a:t>
            </a:r>
            <a:r>
              <a:rPr lang="en-IE" dirty="0">
                <a:effectLst/>
              </a:rPr>
              <a:t> </a:t>
            </a:r>
            <a:r>
              <a:rPr lang="en-IE" dirty="0" err="1">
                <a:effectLst/>
              </a:rPr>
              <a:t>volutpat</a:t>
            </a:r>
            <a:r>
              <a:rPr lang="en-IE" dirty="0">
                <a:effectLst/>
              </a:rPr>
              <a:t>. </a:t>
            </a:r>
            <a:r>
              <a:rPr lang="en-IE" dirty="0" err="1">
                <a:effectLst/>
              </a:rPr>
              <a:t>Quisque</a:t>
            </a:r>
            <a:r>
              <a:rPr lang="en-IE" dirty="0">
                <a:effectLst/>
              </a:rPr>
              <a:t> </a:t>
            </a:r>
            <a:r>
              <a:rPr lang="en-IE" dirty="0" err="1">
                <a:effectLst/>
              </a:rPr>
              <a:t>turpis</a:t>
            </a:r>
            <a:r>
              <a:rPr lang="en-IE" dirty="0">
                <a:effectLst/>
              </a:rPr>
              <a:t> </a:t>
            </a:r>
            <a:r>
              <a:rPr lang="en-IE" dirty="0" err="1">
                <a:effectLst/>
              </a:rPr>
              <a:t>enim</a:t>
            </a:r>
            <a:r>
              <a:rPr lang="en-IE" dirty="0">
                <a:effectLst/>
              </a:rPr>
              <a:t>, </a:t>
            </a:r>
            <a:r>
              <a:rPr lang="en-IE" dirty="0" err="1">
                <a:effectLst/>
              </a:rPr>
              <a:t>ultrices</a:t>
            </a:r>
            <a:r>
              <a:rPr lang="en-IE" dirty="0">
                <a:effectLst/>
              </a:rPr>
              <a:t> vitae </a:t>
            </a:r>
            <a:r>
              <a:rPr lang="en-IE" dirty="0" err="1">
                <a:effectLst/>
              </a:rPr>
              <a:t>viverra</a:t>
            </a:r>
            <a:r>
              <a:rPr lang="en-IE" dirty="0">
                <a:effectLst/>
              </a:rPr>
              <a:t> </a:t>
            </a:r>
            <a:r>
              <a:rPr lang="en-IE" dirty="0" err="1">
                <a:effectLst/>
              </a:rPr>
              <a:t>vel</a:t>
            </a:r>
            <a:r>
              <a:rPr lang="en-IE" dirty="0">
                <a:effectLst/>
              </a:rPr>
              <a:t>, auctor </a:t>
            </a:r>
            <a:r>
              <a:rPr lang="en-IE" dirty="0" err="1">
                <a:effectLst/>
              </a:rPr>
              <a:t>vel</a:t>
            </a:r>
            <a:r>
              <a:rPr lang="en-IE" dirty="0">
                <a:effectLst/>
              </a:rPr>
              <a:t> </a:t>
            </a:r>
            <a:r>
              <a:rPr lang="en-IE" dirty="0" err="1">
                <a:effectLst/>
              </a:rPr>
              <a:t>lacus</a:t>
            </a:r>
            <a:r>
              <a:rPr lang="en-IE" dirty="0">
                <a:effectLst/>
              </a:rPr>
              <a:t>. </a:t>
            </a:r>
            <a:r>
              <a:rPr lang="en-IE" dirty="0" err="1">
                <a:effectLst/>
              </a:rPr>
              <a:t>Vivamus</a:t>
            </a:r>
            <a:r>
              <a:rPr lang="en-IE" dirty="0">
                <a:effectLst/>
              </a:rPr>
              <a:t> </a:t>
            </a:r>
            <a:r>
              <a:rPr lang="en-IE" dirty="0" err="1">
                <a:effectLst/>
              </a:rPr>
              <a:t>sollicitudin</a:t>
            </a:r>
            <a:r>
              <a:rPr lang="en-IE" dirty="0">
                <a:effectLst/>
              </a:rPr>
              <a:t> </a:t>
            </a:r>
            <a:r>
              <a:rPr lang="en-IE" dirty="0" err="1">
                <a:effectLst/>
              </a:rPr>
              <a:t>tellus</a:t>
            </a:r>
            <a:r>
              <a:rPr lang="en-IE" dirty="0">
                <a:effectLst/>
              </a:rPr>
              <a:t> </a:t>
            </a:r>
            <a:r>
              <a:rPr lang="en-IE" dirty="0" err="1">
                <a:effectLst/>
              </a:rPr>
              <a:t>mauris</a:t>
            </a:r>
            <a:r>
              <a:rPr lang="en-IE" dirty="0">
                <a:effectLst/>
              </a:rPr>
              <a:t>, </a:t>
            </a:r>
            <a:r>
              <a:rPr lang="en-IE" dirty="0" err="1">
                <a:effectLst/>
              </a:rPr>
              <a:t>eu</a:t>
            </a:r>
            <a:r>
              <a:rPr lang="en-IE" dirty="0">
                <a:effectLst/>
              </a:rPr>
              <a:t> </a:t>
            </a:r>
            <a:r>
              <a:rPr lang="en-IE" dirty="0" err="1">
                <a:effectLst/>
              </a:rPr>
              <a:t>euismod</a:t>
            </a:r>
            <a:r>
              <a:rPr lang="en-IE" dirty="0">
                <a:effectLst/>
              </a:rPr>
              <a:t> ligula </a:t>
            </a:r>
            <a:r>
              <a:rPr lang="en-IE" dirty="0" err="1">
                <a:effectLst/>
              </a:rPr>
              <a:t>aliquam</a:t>
            </a:r>
            <a:r>
              <a:rPr lang="en-IE" dirty="0">
                <a:effectLst/>
              </a:rPr>
              <a:t> </a:t>
            </a:r>
            <a:r>
              <a:rPr lang="en-IE" dirty="0" err="1">
                <a:effectLst/>
              </a:rPr>
              <a:t>quis</a:t>
            </a:r>
            <a:r>
              <a:rPr lang="en-IE" dirty="0">
                <a:effectLst/>
              </a:rPr>
              <a:t>. </a:t>
            </a:r>
            <a:r>
              <a:rPr lang="en-IE" dirty="0" err="1">
                <a:effectLst/>
              </a:rPr>
              <a:t>Pellentesque</a:t>
            </a:r>
            <a:r>
              <a:rPr lang="en-IE" dirty="0">
                <a:effectLst/>
              </a:rPr>
              <a:t> </a:t>
            </a:r>
            <a:r>
              <a:rPr lang="en-IE" dirty="0" err="1">
                <a:effectLst/>
              </a:rPr>
              <a:t>eu</a:t>
            </a:r>
            <a:r>
              <a:rPr lang="en-IE" dirty="0">
                <a:effectLst/>
              </a:rPr>
              <a:t> </a:t>
            </a:r>
            <a:r>
              <a:rPr lang="en-IE" dirty="0" err="1">
                <a:effectLst/>
              </a:rPr>
              <a:t>dapibus</a:t>
            </a:r>
            <a:r>
              <a:rPr lang="en-IE" dirty="0">
                <a:effectLst/>
              </a:rPr>
              <a:t> </a:t>
            </a:r>
            <a:r>
              <a:rPr lang="en-IE" dirty="0" err="1">
                <a:effectLst/>
              </a:rPr>
              <a:t>odio</a:t>
            </a:r>
            <a:r>
              <a:rPr lang="en-IE" dirty="0">
                <a:effectLst/>
              </a:rPr>
              <a:t>, </a:t>
            </a:r>
            <a:r>
              <a:rPr lang="en-IE" dirty="0" err="1">
                <a:effectLst/>
              </a:rPr>
              <a:t>ut</a:t>
            </a:r>
            <a:r>
              <a:rPr lang="en-IE" dirty="0">
                <a:effectLst/>
              </a:rPr>
              <a:t> maximus </a:t>
            </a:r>
            <a:r>
              <a:rPr lang="en-IE" dirty="0" err="1">
                <a:effectLst/>
              </a:rPr>
              <a:t>risus</a:t>
            </a:r>
            <a:r>
              <a:rPr lang="en-IE" dirty="0">
                <a:effectLst/>
              </a:rPr>
              <a:t>. </a:t>
            </a:r>
            <a:r>
              <a:rPr lang="en-IE" dirty="0" err="1">
                <a:effectLst/>
              </a:rPr>
              <a:t>Praesent</a:t>
            </a:r>
            <a:r>
              <a:rPr lang="en-IE" dirty="0">
                <a:effectLst/>
              </a:rPr>
              <a:t> </a:t>
            </a:r>
            <a:r>
              <a:rPr lang="en-IE" dirty="0" err="1">
                <a:effectLst/>
              </a:rPr>
              <a:t>sodales</a:t>
            </a:r>
            <a:r>
              <a:rPr lang="en-IE" dirty="0">
                <a:effectLst/>
              </a:rPr>
              <a:t> ex </a:t>
            </a:r>
            <a:r>
              <a:rPr lang="en-IE" dirty="0" err="1">
                <a:effectLst/>
              </a:rPr>
              <a:t>sed</a:t>
            </a:r>
            <a:r>
              <a:rPr lang="en-IE" dirty="0">
                <a:effectLst/>
              </a:rPr>
              <a:t> </a:t>
            </a:r>
            <a:r>
              <a:rPr lang="en-IE" dirty="0" err="1">
                <a:effectLst/>
              </a:rPr>
              <a:t>massa</a:t>
            </a:r>
            <a:r>
              <a:rPr lang="en-IE" dirty="0">
                <a:effectLst/>
              </a:rPr>
              <a:t> </a:t>
            </a:r>
            <a:r>
              <a:rPr lang="en-IE" dirty="0" err="1">
                <a:effectLst/>
              </a:rPr>
              <a:t>egestas</a:t>
            </a:r>
            <a:r>
              <a:rPr lang="en-IE" dirty="0">
                <a:effectLst/>
              </a:rPr>
              <a:t> </a:t>
            </a:r>
            <a:r>
              <a:rPr lang="en-IE" dirty="0" err="1">
                <a:effectLst/>
              </a:rPr>
              <a:t>molestie</a:t>
            </a:r>
            <a:r>
              <a:rPr lang="en-IE" dirty="0">
                <a:effectLst/>
              </a:rPr>
              <a:t>. </a:t>
            </a:r>
          </a:p>
          <a:p>
            <a:br>
              <a:rPr lang="en-IE" dirty="0">
                <a:effectLst/>
              </a:rPr>
            </a:br>
            <a:r>
              <a:rPr lang="en-IE" dirty="0" err="1">
                <a:effectLst/>
              </a:rPr>
              <a:t>Nullam</a:t>
            </a:r>
            <a:r>
              <a:rPr lang="en-IE" dirty="0">
                <a:effectLst/>
              </a:rPr>
              <a:t> </a:t>
            </a:r>
            <a:r>
              <a:rPr lang="en-IE" dirty="0" err="1">
                <a:effectLst/>
              </a:rPr>
              <a:t>sed</a:t>
            </a:r>
            <a:r>
              <a:rPr lang="en-IE" dirty="0">
                <a:effectLst/>
              </a:rPr>
              <a:t> </a:t>
            </a:r>
            <a:r>
              <a:rPr lang="en-IE" dirty="0" err="1">
                <a:effectLst/>
              </a:rPr>
              <a:t>elit</a:t>
            </a:r>
            <a:r>
              <a:rPr lang="en-IE" dirty="0">
                <a:effectLst/>
              </a:rPr>
              <a:t> libero. </a:t>
            </a:r>
            <a:r>
              <a:rPr lang="en-IE" dirty="0" err="1">
                <a:effectLst/>
              </a:rPr>
              <a:t>Quisque</a:t>
            </a:r>
            <a:r>
              <a:rPr lang="en-IE" dirty="0">
                <a:effectLst/>
              </a:rPr>
              <a:t> </a:t>
            </a:r>
            <a:r>
              <a:rPr lang="en-IE" dirty="0" err="1">
                <a:effectLst/>
              </a:rPr>
              <a:t>leo</a:t>
            </a:r>
            <a:r>
              <a:rPr lang="en-IE" dirty="0">
                <a:effectLst/>
              </a:rPr>
              <a:t> mi, vestibulum </a:t>
            </a:r>
            <a:r>
              <a:rPr lang="en-IE" dirty="0" err="1">
                <a:effectLst/>
              </a:rPr>
              <a:t>vel</a:t>
            </a:r>
            <a:r>
              <a:rPr lang="en-IE" dirty="0">
                <a:effectLst/>
              </a:rPr>
              <a:t> </a:t>
            </a:r>
            <a:r>
              <a:rPr lang="en-IE" dirty="0" err="1">
                <a:effectLst/>
              </a:rPr>
              <a:t>venenatis</a:t>
            </a:r>
            <a:r>
              <a:rPr lang="en-IE" dirty="0">
                <a:effectLst/>
              </a:rPr>
              <a:t> at, pulvinar </a:t>
            </a:r>
            <a:r>
              <a:rPr lang="en-IE" dirty="0" err="1">
                <a:effectLst/>
              </a:rPr>
              <a:t>eu</a:t>
            </a:r>
            <a:r>
              <a:rPr lang="en-IE" dirty="0">
                <a:effectLst/>
              </a:rPr>
              <a:t> </a:t>
            </a:r>
            <a:r>
              <a:rPr lang="en-IE" dirty="0" err="1">
                <a:effectLst/>
              </a:rPr>
              <a:t>urna</a:t>
            </a:r>
            <a:r>
              <a:rPr lang="en-IE" dirty="0">
                <a:effectLst/>
              </a:rPr>
              <a:t>. Donec </a:t>
            </a:r>
            <a:r>
              <a:rPr lang="en-IE" dirty="0" err="1">
                <a:effectLst/>
              </a:rPr>
              <a:t>hendrerit</a:t>
            </a:r>
            <a:r>
              <a:rPr lang="en-IE" dirty="0">
                <a:effectLst/>
              </a:rPr>
              <a:t> </a:t>
            </a:r>
            <a:r>
              <a:rPr lang="en-IE" dirty="0" err="1">
                <a:effectLst/>
              </a:rPr>
              <a:t>posuere</a:t>
            </a:r>
            <a:r>
              <a:rPr lang="en-IE" dirty="0">
                <a:effectLst/>
              </a:rPr>
              <a:t> </a:t>
            </a:r>
            <a:r>
              <a:rPr lang="en-IE" dirty="0" err="1">
                <a:effectLst/>
              </a:rPr>
              <a:t>turpis</a:t>
            </a:r>
            <a:r>
              <a:rPr lang="en-IE" dirty="0">
                <a:effectLst/>
              </a:rPr>
              <a:t> vitae </a:t>
            </a:r>
            <a:r>
              <a:rPr lang="en-IE" dirty="0" err="1">
                <a:effectLst/>
              </a:rPr>
              <a:t>sagittis</a:t>
            </a:r>
            <a:r>
              <a:rPr lang="en-IE" dirty="0">
                <a:effectLst/>
              </a:rPr>
              <a:t>. </a:t>
            </a:r>
            <a:r>
              <a:rPr lang="en-IE" dirty="0" err="1">
                <a:effectLst/>
              </a:rPr>
              <a:t>Mauris</a:t>
            </a:r>
            <a:r>
              <a:rPr lang="en-IE" dirty="0">
                <a:effectLst/>
              </a:rPr>
              <a:t> </a:t>
            </a:r>
            <a:r>
              <a:rPr lang="en-IE" dirty="0" err="1">
                <a:effectLst/>
              </a:rPr>
              <a:t>commodo</a:t>
            </a:r>
            <a:r>
              <a:rPr lang="en-IE" dirty="0">
                <a:effectLst/>
              </a:rPr>
              <a:t> </a:t>
            </a:r>
            <a:r>
              <a:rPr lang="en-IE" dirty="0" err="1">
                <a:effectLst/>
              </a:rPr>
              <a:t>neque</a:t>
            </a:r>
            <a:r>
              <a:rPr lang="en-IE" dirty="0">
                <a:effectLst/>
              </a:rPr>
              <a:t> </a:t>
            </a:r>
            <a:r>
              <a:rPr lang="en-IE" dirty="0" err="1">
                <a:effectLst/>
              </a:rPr>
              <a:t>nec</a:t>
            </a:r>
            <a:r>
              <a:rPr lang="en-IE" dirty="0">
                <a:effectLst/>
              </a:rPr>
              <a:t> </a:t>
            </a:r>
            <a:r>
              <a:rPr lang="en-IE" dirty="0" err="1">
                <a:effectLst/>
              </a:rPr>
              <a:t>neque</a:t>
            </a:r>
            <a:r>
              <a:rPr lang="en-IE" dirty="0">
                <a:effectLst/>
              </a:rPr>
              <a:t> </a:t>
            </a:r>
            <a:r>
              <a:rPr lang="en-IE" dirty="0" err="1">
                <a:effectLst/>
              </a:rPr>
              <a:t>ultricies</a:t>
            </a:r>
            <a:r>
              <a:rPr lang="en-IE" dirty="0">
                <a:effectLst/>
              </a:rPr>
              <a:t>, </a:t>
            </a:r>
            <a:r>
              <a:rPr lang="en-IE" dirty="0" err="1">
                <a:effectLst/>
              </a:rPr>
              <a:t>tincidunt</a:t>
            </a:r>
            <a:r>
              <a:rPr lang="en-IE" dirty="0">
                <a:effectLst/>
              </a:rPr>
              <a:t> vestibulum </a:t>
            </a:r>
            <a:r>
              <a:rPr lang="en-IE" dirty="0" err="1">
                <a:effectLst/>
              </a:rPr>
              <a:t>arcu</a:t>
            </a:r>
            <a:r>
              <a:rPr lang="en-IE" dirty="0">
                <a:effectLst/>
              </a:rPr>
              <a:t> </a:t>
            </a:r>
            <a:r>
              <a:rPr lang="en-IE" dirty="0" err="1">
                <a:effectLst/>
              </a:rPr>
              <a:t>viverra</a:t>
            </a:r>
            <a:r>
              <a:rPr lang="en-IE" dirty="0">
                <a:effectLst/>
              </a:rPr>
              <a:t>. 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Duis </a:t>
            </a:r>
            <a:r>
              <a:rPr lang="en-IE" dirty="0" err="1">
                <a:effectLst/>
              </a:rPr>
              <a:t>tristique</a:t>
            </a:r>
            <a:r>
              <a:rPr lang="en-IE" dirty="0">
                <a:effectLst/>
              </a:rPr>
              <a:t> nisi </a:t>
            </a:r>
            <a:r>
              <a:rPr lang="en-IE" dirty="0" err="1">
                <a:effectLst/>
              </a:rPr>
              <a:t>vel</a:t>
            </a:r>
            <a:r>
              <a:rPr lang="en-IE" dirty="0">
                <a:effectLst/>
              </a:rPr>
              <a:t> ipsum vestibulum, sit </a:t>
            </a:r>
            <a:r>
              <a:rPr lang="en-IE" dirty="0" err="1">
                <a:effectLst/>
              </a:rPr>
              <a:t>amet</a:t>
            </a:r>
            <a:r>
              <a:rPr lang="en-IE" dirty="0">
                <a:effectLst/>
              </a:rPr>
              <a:t> </a:t>
            </a:r>
            <a:r>
              <a:rPr lang="en-IE" dirty="0" err="1">
                <a:effectLst/>
              </a:rPr>
              <a:t>molestie</a:t>
            </a:r>
            <a:r>
              <a:rPr lang="en-IE" dirty="0">
                <a:effectLst/>
              </a:rPr>
              <a:t> ante </a:t>
            </a:r>
            <a:r>
              <a:rPr lang="en-IE" dirty="0" err="1">
                <a:effectLst/>
              </a:rPr>
              <a:t>rhoncus</a:t>
            </a:r>
            <a:r>
              <a:rPr lang="en-IE" dirty="0">
                <a:effectLst/>
              </a:rPr>
              <a:t>.</a:t>
            </a:r>
            <a:endParaRPr lang="en-US" dirty="0"/>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4708489"/>
            <a:ext cx="4038609" cy="439787"/>
          </a:xfrm>
          <a:prstGeom prst="rect">
            <a:avLst/>
          </a:prstGeom>
        </p:spPr>
      </p:pic>
      <p:sp>
        <p:nvSpPr>
          <p:cNvPr id="4" name="Slide Number Placeholder 3">
            <a:extLst>
              <a:ext uri="{FF2B5EF4-FFF2-40B4-BE49-F238E27FC236}">
                <a16:creationId xmlns:a16="http://schemas.microsoft.com/office/drawing/2014/main" id="{8EBC0F39-6EC5-5C32-8FD9-2D1B041529B2}"/>
              </a:ext>
            </a:extLst>
          </p:cNvPr>
          <p:cNvSpPr>
            <a:spLocks noGrp="1"/>
          </p:cNvSpPr>
          <p:nvPr>
            <p:ph type="sldNum" sz="quarter" idx="10"/>
          </p:nvPr>
        </p:nvSpPr>
        <p:spPr/>
        <p:txBody>
          <a:bodyPr/>
          <a:lstStyle/>
          <a:p>
            <a:fld id="{7347249A-F5BC-C94A-821D-4927D0ED6905}" type="slidenum">
              <a:rPr lang="en-US" smtClean="0"/>
              <a:t>‹#›</a:t>
            </a:fld>
            <a:endParaRPr lang="en-US" dirty="0"/>
          </a:p>
        </p:txBody>
      </p:sp>
      <p:pic>
        <p:nvPicPr>
          <p:cNvPr id="5" name="Graphic 4">
            <a:extLst>
              <a:ext uri="{FF2B5EF4-FFF2-40B4-BE49-F238E27FC236}">
                <a16:creationId xmlns:a16="http://schemas.microsoft.com/office/drawing/2014/main" id="{0CA0BD5E-2748-2D0D-F611-1027DF4C36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7987"/>
            <a:ext cx="4038609" cy="439787"/>
          </a:xfrm>
          <a:prstGeom prst="rect">
            <a:avLst/>
          </a:prstGeom>
        </p:spPr>
      </p:pic>
    </p:spTree>
    <p:extLst>
      <p:ext uri="{BB962C8B-B14F-4D97-AF65-F5344CB8AC3E}">
        <p14:creationId xmlns:p14="http://schemas.microsoft.com/office/powerpoint/2010/main" val="287831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r-Page-Quo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7A27890-B957-F85D-3FA3-DFEB26A81E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2093" y="-1"/>
            <a:ext cx="3561907" cy="5143501"/>
          </a:xfrm>
          <a:prstGeom prst="rect">
            <a:avLst/>
          </a:prstGeom>
        </p:spPr>
      </p:pic>
      <p:sp>
        <p:nvSpPr>
          <p:cNvPr id="14" name="Text Placeholder 13">
            <a:extLst>
              <a:ext uri="{FF2B5EF4-FFF2-40B4-BE49-F238E27FC236}">
                <a16:creationId xmlns:a16="http://schemas.microsoft.com/office/drawing/2014/main" id="{9B9A69FB-BB5C-3586-C86A-2FE88B6E7CA8}"/>
              </a:ext>
            </a:extLst>
          </p:cNvPr>
          <p:cNvSpPr>
            <a:spLocks noGrp="1"/>
          </p:cNvSpPr>
          <p:nvPr>
            <p:ph type="body" sz="quarter" idx="10" hasCustomPrompt="1"/>
          </p:nvPr>
        </p:nvSpPr>
        <p:spPr>
          <a:xfrm>
            <a:off x="6027738" y="2829209"/>
            <a:ext cx="2693987" cy="1782480"/>
          </a:xfrm>
          <a:prstGeom prst="rect">
            <a:avLst/>
          </a:prstGeom>
        </p:spPr>
        <p:txBody>
          <a:bodyPr>
            <a:no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vl2pPr>
              <a:defRPr sz="2400">
                <a:latin typeface="Gudea" panose="02000000000000000000" pitchFamily="2" charset="77"/>
              </a:defRPr>
            </a:lvl2pPr>
            <a:lvl3pPr>
              <a:defRPr sz="2400">
                <a:latin typeface="Gudea" panose="02000000000000000000" pitchFamily="2" charset="77"/>
              </a:defRPr>
            </a:lvl3pPr>
            <a:lvl4pPr>
              <a:defRPr sz="2400">
                <a:latin typeface="Gudea" panose="02000000000000000000" pitchFamily="2" charset="77"/>
              </a:defRPr>
            </a:lvl4pPr>
            <a:lvl5pPr>
              <a:defRPr sz="2400">
                <a:latin typeface="Gudea" panose="02000000000000000000" pitchFamily="2" charset="77"/>
              </a:defRPr>
            </a:lvl5pPr>
          </a:lstStyle>
          <a:p>
            <a:pPr lvl="0"/>
            <a:r>
              <a:rPr lang="en-GB" dirty="0"/>
              <a:t>“Click to edit and add quote”</a:t>
            </a:r>
            <a:endParaRPr lang="en-US" dirty="0"/>
          </a:p>
        </p:txBody>
      </p:sp>
      <p:sp>
        <p:nvSpPr>
          <p:cNvPr id="19" name="Text Placeholder 18">
            <a:extLst>
              <a:ext uri="{FF2B5EF4-FFF2-40B4-BE49-F238E27FC236}">
                <a16:creationId xmlns:a16="http://schemas.microsoft.com/office/drawing/2014/main" id="{942C59B6-7391-DFD0-A429-2A3F360CD663}"/>
              </a:ext>
            </a:extLst>
          </p:cNvPr>
          <p:cNvSpPr>
            <a:spLocks noGrp="1"/>
          </p:cNvSpPr>
          <p:nvPr>
            <p:ph type="body" sz="quarter" idx="11" hasCustomPrompt="1"/>
          </p:nvPr>
        </p:nvSpPr>
        <p:spPr>
          <a:xfrm>
            <a:off x="6027738" y="2417763"/>
            <a:ext cx="2693987" cy="365125"/>
          </a:xfrm>
          <a:prstGeom prst="rect">
            <a:avLst/>
          </a:prstGeom>
        </p:spPr>
        <p:txBody>
          <a:bodyPr/>
          <a:lstStyle>
            <a:lvl1pPr marL="0" indent="0">
              <a:buNone/>
              <a:defRPr b="1">
                <a:latin typeface="Gudea" panose="02000000000000000000" pitchFamily="2" charset="77"/>
              </a:defRPr>
            </a:lvl1pPr>
          </a:lstStyle>
          <a:p>
            <a:pPr lvl="0"/>
            <a:r>
              <a:rPr lang="en-US" dirty="0"/>
              <a:t>Pull Quote Title</a:t>
            </a:r>
          </a:p>
        </p:txBody>
      </p:sp>
      <p:sp>
        <p:nvSpPr>
          <p:cNvPr id="4" name="Slide Number Placeholder 3">
            <a:extLst>
              <a:ext uri="{FF2B5EF4-FFF2-40B4-BE49-F238E27FC236}">
                <a16:creationId xmlns:a16="http://schemas.microsoft.com/office/drawing/2014/main" id="{7DCE09FF-78E8-AA57-559B-D85A26C28DEB}"/>
              </a:ext>
            </a:extLst>
          </p:cNvPr>
          <p:cNvSpPr>
            <a:spLocks noGrp="1"/>
          </p:cNvSpPr>
          <p:nvPr>
            <p:ph type="sldNum" sz="quarter" idx="12"/>
          </p:nvPr>
        </p:nvSpPr>
        <p:spPr/>
        <p:txBody>
          <a:bodyPr/>
          <a:lstStyle/>
          <a:p>
            <a:fld id="{7347249A-F5BC-C94A-821D-4927D0ED6905}" type="slidenum">
              <a:rPr lang="en-US" smtClean="0"/>
              <a:t>‹#›</a:t>
            </a:fld>
            <a:endParaRPr lang="en-US" dirty="0"/>
          </a:p>
        </p:txBody>
      </p:sp>
      <p:sp>
        <p:nvSpPr>
          <p:cNvPr id="6" name="Title 1">
            <a:extLst>
              <a:ext uri="{FF2B5EF4-FFF2-40B4-BE49-F238E27FC236}">
                <a16:creationId xmlns:a16="http://schemas.microsoft.com/office/drawing/2014/main" id="{FF8CD9B1-E840-146F-6585-FD1ED9632FF2}"/>
              </a:ext>
            </a:extLst>
          </p:cNvPr>
          <p:cNvSpPr>
            <a:spLocks noGrp="1"/>
          </p:cNvSpPr>
          <p:nvPr>
            <p:ph type="ctrTitle" hasCustomPrompt="1"/>
          </p:nvPr>
        </p:nvSpPr>
        <p:spPr>
          <a:xfrm>
            <a:off x="262180" y="203584"/>
            <a:ext cx="7403841" cy="607728"/>
          </a:xfrm>
          <a:prstGeom prst="rect">
            <a:avLst/>
          </a:prstGeom>
        </p:spPr>
        <p:txBody>
          <a:bodyPr anchor="t">
            <a:normAutofit/>
          </a:bodyPr>
          <a:lstStyle>
            <a:lvl1pPr algn="l">
              <a:defRPr sz="3200" b="1">
                <a:latin typeface="Gudea" panose="02000000000000000000" pitchFamily="2" charset="77"/>
              </a:defRPr>
            </a:lvl1pPr>
          </a:lstStyle>
          <a:p>
            <a:r>
              <a:rPr lang="en-US" dirty="0"/>
              <a:t>Slide Title</a:t>
            </a:r>
          </a:p>
        </p:txBody>
      </p:sp>
      <p:sp>
        <p:nvSpPr>
          <p:cNvPr id="7" name="Subtitle 2">
            <a:extLst>
              <a:ext uri="{FF2B5EF4-FFF2-40B4-BE49-F238E27FC236}">
                <a16:creationId xmlns:a16="http://schemas.microsoft.com/office/drawing/2014/main" id="{FD62F94F-84B1-D71A-5DB0-02CA94DF020F}"/>
              </a:ext>
            </a:extLst>
          </p:cNvPr>
          <p:cNvSpPr>
            <a:spLocks noGrp="1"/>
          </p:cNvSpPr>
          <p:nvPr>
            <p:ph type="subTitle" idx="1" hasCustomPrompt="1"/>
          </p:nvPr>
        </p:nvSpPr>
        <p:spPr>
          <a:xfrm>
            <a:off x="262180" y="870086"/>
            <a:ext cx="5233273" cy="3458892"/>
          </a:xfrm>
          <a:prstGeom prst="rect">
            <a:avLst/>
          </a:prstGeom>
        </p:spPr>
        <p:txBody>
          <a:bodyPr>
            <a:normAutofit/>
          </a:bodyPr>
          <a:lstStyle>
            <a:lvl1pPr marL="0" indent="0" algn="l">
              <a:buNone/>
              <a:defRPr sz="1200">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r>
              <a:rPr lang="en-IE" dirty="0" err="1">
                <a:effectLst/>
              </a:rPr>
              <a:t>Aliquam</a:t>
            </a:r>
            <a:r>
              <a:rPr lang="en-IE" dirty="0">
                <a:effectLst/>
              </a:rPr>
              <a:t> </a:t>
            </a:r>
            <a:r>
              <a:rPr lang="en-IE" dirty="0" err="1">
                <a:effectLst/>
              </a:rPr>
              <a:t>erat</a:t>
            </a:r>
            <a:r>
              <a:rPr lang="en-IE" dirty="0">
                <a:effectLst/>
              </a:rPr>
              <a:t> </a:t>
            </a:r>
            <a:r>
              <a:rPr lang="en-IE" dirty="0" err="1">
                <a:effectLst/>
              </a:rPr>
              <a:t>volutpat</a:t>
            </a:r>
            <a:r>
              <a:rPr lang="en-IE" dirty="0">
                <a:effectLst/>
              </a:rPr>
              <a:t>. </a:t>
            </a:r>
            <a:r>
              <a:rPr lang="en-IE" dirty="0" err="1">
                <a:effectLst/>
              </a:rPr>
              <a:t>Quisque</a:t>
            </a:r>
            <a:r>
              <a:rPr lang="en-IE" dirty="0">
                <a:effectLst/>
              </a:rPr>
              <a:t> </a:t>
            </a:r>
            <a:r>
              <a:rPr lang="en-IE" dirty="0" err="1">
                <a:effectLst/>
              </a:rPr>
              <a:t>turpis</a:t>
            </a:r>
            <a:r>
              <a:rPr lang="en-IE" dirty="0">
                <a:effectLst/>
              </a:rPr>
              <a:t> </a:t>
            </a:r>
            <a:r>
              <a:rPr lang="en-IE" dirty="0" err="1">
                <a:effectLst/>
              </a:rPr>
              <a:t>enim</a:t>
            </a:r>
            <a:r>
              <a:rPr lang="en-IE" dirty="0">
                <a:effectLst/>
              </a:rPr>
              <a:t>, </a:t>
            </a:r>
            <a:r>
              <a:rPr lang="en-IE" dirty="0" err="1">
                <a:effectLst/>
              </a:rPr>
              <a:t>ultrices</a:t>
            </a:r>
            <a:r>
              <a:rPr lang="en-IE" dirty="0">
                <a:effectLst/>
              </a:rPr>
              <a:t> vitae </a:t>
            </a:r>
            <a:r>
              <a:rPr lang="en-IE" dirty="0" err="1">
                <a:effectLst/>
              </a:rPr>
              <a:t>viverra</a:t>
            </a:r>
            <a:r>
              <a:rPr lang="en-IE" dirty="0">
                <a:effectLst/>
              </a:rPr>
              <a:t> </a:t>
            </a:r>
            <a:r>
              <a:rPr lang="en-IE" dirty="0" err="1">
                <a:effectLst/>
              </a:rPr>
              <a:t>vel</a:t>
            </a:r>
            <a:r>
              <a:rPr lang="en-IE" dirty="0">
                <a:effectLst/>
              </a:rPr>
              <a:t>, auctor </a:t>
            </a:r>
            <a:r>
              <a:rPr lang="en-IE" dirty="0" err="1">
                <a:effectLst/>
              </a:rPr>
              <a:t>vel</a:t>
            </a:r>
            <a:r>
              <a:rPr lang="en-IE" dirty="0">
                <a:effectLst/>
              </a:rPr>
              <a:t> </a:t>
            </a:r>
            <a:r>
              <a:rPr lang="en-IE" dirty="0" err="1">
                <a:effectLst/>
              </a:rPr>
              <a:t>lacus</a:t>
            </a:r>
            <a:r>
              <a:rPr lang="en-IE" dirty="0">
                <a:effectLst/>
              </a:rPr>
              <a:t>. </a:t>
            </a:r>
            <a:r>
              <a:rPr lang="en-IE" dirty="0" err="1">
                <a:effectLst/>
              </a:rPr>
              <a:t>Vivamus</a:t>
            </a:r>
            <a:r>
              <a:rPr lang="en-IE" dirty="0">
                <a:effectLst/>
              </a:rPr>
              <a:t> </a:t>
            </a:r>
            <a:r>
              <a:rPr lang="en-IE" dirty="0" err="1">
                <a:effectLst/>
              </a:rPr>
              <a:t>sollicitudin</a:t>
            </a:r>
            <a:r>
              <a:rPr lang="en-IE" dirty="0">
                <a:effectLst/>
              </a:rPr>
              <a:t> </a:t>
            </a:r>
            <a:r>
              <a:rPr lang="en-IE" dirty="0" err="1">
                <a:effectLst/>
              </a:rPr>
              <a:t>tellus</a:t>
            </a:r>
            <a:r>
              <a:rPr lang="en-IE" dirty="0">
                <a:effectLst/>
              </a:rPr>
              <a:t> </a:t>
            </a:r>
            <a:r>
              <a:rPr lang="en-IE" dirty="0" err="1">
                <a:effectLst/>
              </a:rPr>
              <a:t>mauris</a:t>
            </a:r>
            <a:r>
              <a:rPr lang="en-IE" dirty="0">
                <a:effectLst/>
              </a:rPr>
              <a:t>, </a:t>
            </a:r>
            <a:r>
              <a:rPr lang="en-IE" dirty="0" err="1">
                <a:effectLst/>
              </a:rPr>
              <a:t>eu</a:t>
            </a:r>
            <a:r>
              <a:rPr lang="en-IE" dirty="0">
                <a:effectLst/>
              </a:rPr>
              <a:t> </a:t>
            </a:r>
            <a:r>
              <a:rPr lang="en-IE" dirty="0" err="1">
                <a:effectLst/>
              </a:rPr>
              <a:t>euismod</a:t>
            </a:r>
            <a:r>
              <a:rPr lang="en-IE" dirty="0">
                <a:effectLst/>
              </a:rPr>
              <a:t> ligula </a:t>
            </a:r>
            <a:r>
              <a:rPr lang="en-IE" dirty="0" err="1">
                <a:effectLst/>
              </a:rPr>
              <a:t>aliquam</a:t>
            </a:r>
            <a:r>
              <a:rPr lang="en-IE" dirty="0">
                <a:effectLst/>
              </a:rPr>
              <a:t> </a:t>
            </a:r>
            <a:r>
              <a:rPr lang="en-IE" dirty="0" err="1">
                <a:effectLst/>
              </a:rPr>
              <a:t>quis</a:t>
            </a:r>
            <a:r>
              <a:rPr lang="en-IE" dirty="0">
                <a:effectLst/>
              </a:rPr>
              <a:t>. </a:t>
            </a:r>
            <a:r>
              <a:rPr lang="en-IE" dirty="0" err="1">
                <a:effectLst/>
              </a:rPr>
              <a:t>Pellentesque</a:t>
            </a:r>
            <a:r>
              <a:rPr lang="en-IE" dirty="0">
                <a:effectLst/>
              </a:rPr>
              <a:t> </a:t>
            </a:r>
            <a:r>
              <a:rPr lang="en-IE" dirty="0" err="1">
                <a:effectLst/>
              </a:rPr>
              <a:t>eu</a:t>
            </a:r>
            <a:r>
              <a:rPr lang="en-IE" dirty="0">
                <a:effectLst/>
              </a:rPr>
              <a:t> </a:t>
            </a:r>
            <a:r>
              <a:rPr lang="en-IE" dirty="0" err="1">
                <a:effectLst/>
              </a:rPr>
              <a:t>dapibus</a:t>
            </a:r>
            <a:r>
              <a:rPr lang="en-IE" dirty="0">
                <a:effectLst/>
              </a:rPr>
              <a:t> </a:t>
            </a:r>
            <a:r>
              <a:rPr lang="en-IE" dirty="0" err="1">
                <a:effectLst/>
              </a:rPr>
              <a:t>odio</a:t>
            </a:r>
            <a:r>
              <a:rPr lang="en-IE" dirty="0">
                <a:effectLst/>
              </a:rPr>
              <a:t>, </a:t>
            </a:r>
            <a:r>
              <a:rPr lang="en-IE" dirty="0" err="1">
                <a:effectLst/>
              </a:rPr>
              <a:t>ut</a:t>
            </a:r>
            <a:r>
              <a:rPr lang="en-IE" dirty="0">
                <a:effectLst/>
              </a:rPr>
              <a:t> maximus </a:t>
            </a:r>
            <a:r>
              <a:rPr lang="en-IE" dirty="0" err="1">
                <a:effectLst/>
              </a:rPr>
              <a:t>risus</a:t>
            </a:r>
            <a:r>
              <a:rPr lang="en-IE" dirty="0">
                <a:effectLst/>
              </a:rPr>
              <a:t>. </a:t>
            </a:r>
            <a:r>
              <a:rPr lang="en-IE" dirty="0" err="1">
                <a:effectLst/>
              </a:rPr>
              <a:t>Praesent</a:t>
            </a:r>
            <a:r>
              <a:rPr lang="en-IE" dirty="0">
                <a:effectLst/>
              </a:rPr>
              <a:t> </a:t>
            </a:r>
            <a:r>
              <a:rPr lang="en-IE" dirty="0" err="1">
                <a:effectLst/>
              </a:rPr>
              <a:t>sodales</a:t>
            </a:r>
            <a:r>
              <a:rPr lang="en-IE" dirty="0">
                <a:effectLst/>
              </a:rPr>
              <a:t> ex </a:t>
            </a:r>
            <a:r>
              <a:rPr lang="en-IE" dirty="0" err="1">
                <a:effectLst/>
              </a:rPr>
              <a:t>sed</a:t>
            </a:r>
            <a:r>
              <a:rPr lang="en-IE" dirty="0">
                <a:effectLst/>
              </a:rPr>
              <a:t> </a:t>
            </a:r>
            <a:r>
              <a:rPr lang="en-IE" dirty="0" err="1">
                <a:effectLst/>
              </a:rPr>
              <a:t>massa</a:t>
            </a:r>
            <a:r>
              <a:rPr lang="en-IE" dirty="0">
                <a:effectLst/>
              </a:rPr>
              <a:t> </a:t>
            </a:r>
            <a:r>
              <a:rPr lang="en-IE" dirty="0" err="1">
                <a:effectLst/>
              </a:rPr>
              <a:t>egestas</a:t>
            </a:r>
            <a:r>
              <a:rPr lang="en-IE" dirty="0">
                <a:effectLst/>
              </a:rPr>
              <a:t> </a:t>
            </a:r>
            <a:r>
              <a:rPr lang="en-IE" dirty="0" err="1">
                <a:effectLst/>
              </a:rPr>
              <a:t>molestie</a:t>
            </a:r>
            <a:r>
              <a:rPr lang="en-IE" dirty="0">
                <a:effectLst/>
              </a:rPr>
              <a:t>. </a:t>
            </a:r>
          </a:p>
          <a:p>
            <a:br>
              <a:rPr lang="en-IE" dirty="0">
                <a:effectLst/>
              </a:rPr>
            </a:br>
            <a:r>
              <a:rPr lang="en-IE" dirty="0" err="1">
                <a:effectLst/>
              </a:rPr>
              <a:t>Nullam</a:t>
            </a:r>
            <a:r>
              <a:rPr lang="en-IE" dirty="0">
                <a:effectLst/>
              </a:rPr>
              <a:t> </a:t>
            </a:r>
            <a:r>
              <a:rPr lang="en-IE" dirty="0" err="1">
                <a:effectLst/>
              </a:rPr>
              <a:t>sed</a:t>
            </a:r>
            <a:r>
              <a:rPr lang="en-IE" dirty="0">
                <a:effectLst/>
              </a:rPr>
              <a:t> </a:t>
            </a:r>
            <a:r>
              <a:rPr lang="en-IE" dirty="0" err="1">
                <a:effectLst/>
              </a:rPr>
              <a:t>elit</a:t>
            </a:r>
            <a:r>
              <a:rPr lang="en-IE" dirty="0">
                <a:effectLst/>
              </a:rPr>
              <a:t> libero. </a:t>
            </a:r>
            <a:r>
              <a:rPr lang="en-IE" dirty="0" err="1">
                <a:effectLst/>
              </a:rPr>
              <a:t>Quisque</a:t>
            </a:r>
            <a:r>
              <a:rPr lang="en-IE" dirty="0">
                <a:effectLst/>
              </a:rPr>
              <a:t> </a:t>
            </a:r>
            <a:r>
              <a:rPr lang="en-IE" dirty="0" err="1">
                <a:effectLst/>
              </a:rPr>
              <a:t>leo</a:t>
            </a:r>
            <a:r>
              <a:rPr lang="en-IE" dirty="0">
                <a:effectLst/>
              </a:rPr>
              <a:t> mi, vestibulum </a:t>
            </a:r>
            <a:r>
              <a:rPr lang="en-IE" dirty="0" err="1">
                <a:effectLst/>
              </a:rPr>
              <a:t>vel</a:t>
            </a:r>
            <a:r>
              <a:rPr lang="en-IE" dirty="0">
                <a:effectLst/>
              </a:rPr>
              <a:t> </a:t>
            </a:r>
            <a:r>
              <a:rPr lang="en-IE" dirty="0" err="1">
                <a:effectLst/>
              </a:rPr>
              <a:t>venenatis</a:t>
            </a:r>
            <a:r>
              <a:rPr lang="en-IE" dirty="0">
                <a:effectLst/>
              </a:rPr>
              <a:t> at, pulvinar </a:t>
            </a:r>
            <a:r>
              <a:rPr lang="en-IE" dirty="0" err="1">
                <a:effectLst/>
              </a:rPr>
              <a:t>eu</a:t>
            </a:r>
            <a:r>
              <a:rPr lang="en-IE" dirty="0">
                <a:effectLst/>
              </a:rPr>
              <a:t> </a:t>
            </a:r>
            <a:r>
              <a:rPr lang="en-IE" dirty="0" err="1">
                <a:effectLst/>
              </a:rPr>
              <a:t>urna</a:t>
            </a:r>
            <a:r>
              <a:rPr lang="en-IE" dirty="0">
                <a:effectLst/>
              </a:rPr>
              <a:t>. Donec </a:t>
            </a:r>
            <a:r>
              <a:rPr lang="en-IE" dirty="0" err="1">
                <a:effectLst/>
              </a:rPr>
              <a:t>hendrerit</a:t>
            </a:r>
            <a:r>
              <a:rPr lang="en-IE" dirty="0">
                <a:effectLst/>
              </a:rPr>
              <a:t> </a:t>
            </a:r>
            <a:r>
              <a:rPr lang="en-IE" dirty="0" err="1">
                <a:effectLst/>
              </a:rPr>
              <a:t>posuere</a:t>
            </a:r>
            <a:r>
              <a:rPr lang="en-IE" dirty="0">
                <a:effectLst/>
              </a:rPr>
              <a:t> </a:t>
            </a:r>
            <a:r>
              <a:rPr lang="en-IE" dirty="0" err="1">
                <a:effectLst/>
              </a:rPr>
              <a:t>turpis</a:t>
            </a:r>
            <a:r>
              <a:rPr lang="en-IE" dirty="0">
                <a:effectLst/>
              </a:rPr>
              <a:t> vitae </a:t>
            </a:r>
            <a:r>
              <a:rPr lang="en-IE" dirty="0" err="1">
                <a:effectLst/>
              </a:rPr>
              <a:t>sagittis</a:t>
            </a:r>
            <a:r>
              <a:rPr lang="en-IE" dirty="0">
                <a:effectLst/>
              </a:rPr>
              <a:t>. </a:t>
            </a:r>
            <a:r>
              <a:rPr lang="en-IE" dirty="0" err="1">
                <a:effectLst/>
              </a:rPr>
              <a:t>Mauris</a:t>
            </a:r>
            <a:r>
              <a:rPr lang="en-IE" dirty="0">
                <a:effectLst/>
              </a:rPr>
              <a:t> </a:t>
            </a:r>
            <a:r>
              <a:rPr lang="en-IE" dirty="0" err="1">
                <a:effectLst/>
              </a:rPr>
              <a:t>commodo</a:t>
            </a:r>
            <a:r>
              <a:rPr lang="en-IE" dirty="0">
                <a:effectLst/>
              </a:rPr>
              <a:t> </a:t>
            </a:r>
            <a:r>
              <a:rPr lang="en-IE" dirty="0" err="1">
                <a:effectLst/>
              </a:rPr>
              <a:t>neque</a:t>
            </a:r>
            <a:r>
              <a:rPr lang="en-IE" dirty="0">
                <a:effectLst/>
              </a:rPr>
              <a:t> </a:t>
            </a:r>
            <a:r>
              <a:rPr lang="en-IE" dirty="0" err="1">
                <a:effectLst/>
              </a:rPr>
              <a:t>nec</a:t>
            </a:r>
            <a:r>
              <a:rPr lang="en-IE" dirty="0">
                <a:effectLst/>
              </a:rPr>
              <a:t> </a:t>
            </a:r>
            <a:r>
              <a:rPr lang="en-IE" dirty="0" err="1">
                <a:effectLst/>
              </a:rPr>
              <a:t>neque</a:t>
            </a:r>
            <a:r>
              <a:rPr lang="en-IE" dirty="0">
                <a:effectLst/>
              </a:rPr>
              <a:t> </a:t>
            </a:r>
            <a:r>
              <a:rPr lang="en-IE" dirty="0" err="1">
                <a:effectLst/>
              </a:rPr>
              <a:t>ultricies</a:t>
            </a:r>
            <a:r>
              <a:rPr lang="en-IE" dirty="0">
                <a:effectLst/>
              </a:rPr>
              <a:t>, </a:t>
            </a:r>
            <a:r>
              <a:rPr lang="en-IE" dirty="0" err="1">
                <a:effectLst/>
              </a:rPr>
              <a:t>tincidunt</a:t>
            </a:r>
            <a:r>
              <a:rPr lang="en-IE" dirty="0">
                <a:effectLst/>
              </a:rPr>
              <a:t> vestibulum </a:t>
            </a:r>
            <a:r>
              <a:rPr lang="en-IE" dirty="0" err="1">
                <a:effectLst/>
              </a:rPr>
              <a:t>arcu</a:t>
            </a:r>
            <a:r>
              <a:rPr lang="en-IE" dirty="0">
                <a:effectLst/>
              </a:rPr>
              <a:t> </a:t>
            </a:r>
            <a:r>
              <a:rPr lang="en-IE" dirty="0" err="1">
                <a:effectLst/>
              </a:rPr>
              <a:t>viverra</a:t>
            </a:r>
            <a:r>
              <a:rPr lang="en-IE" dirty="0">
                <a:effectLst/>
              </a:rPr>
              <a:t>. 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Duis </a:t>
            </a:r>
            <a:r>
              <a:rPr lang="en-IE" dirty="0" err="1">
                <a:effectLst/>
              </a:rPr>
              <a:t>tristique</a:t>
            </a:r>
            <a:r>
              <a:rPr lang="en-IE" dirty="0">
                <a:effectLst/>
              </a:rPr>
              <a:t> nisi </a:t>
            </a:r>
            <a:r>
              <a:rPr lang="en-IE" dirty="0" err="1">
                <a:effectLst/>
              </a:rPr>
              <a:t>vel</a:t>
            </a:r>
            <a:r>
              <a:rPr lang="en-IE" dirty="0">
                <a:effectLst/>
              </a:rPr>
              <a:t> ipsum vestibulum, sit </a:t>
            </a:r>
            <a:r>
              <a:rPr lang="en-IE" dirty="0" err="1">
                <a:effectLst/>
              </a:rPr>
              <a:t>amet</a:t>
            </a:r>
            <a:r>
              <a:rPr lang="en-IE" dirty="0">
                <a:effectLst/>
              </a:rPr>
              <a:t> </a:t>
            </a:r>
            <a:r>
              <a:rPr lang="en-IE" dirty="0" err="1">
                <a:effectLst/>
              </a:rPr>
              <a:t>molestie</a:t>
            </a:r>
            <a:r>
              <a:rPr lang="en-IE" dirty="0">
                <a:effectLst/>
              </a:rPr>
              <a:t> ante </a:t>
            </a:r>
            <a:r>
              <a:rPr lang="en-IE" dirty="0" err="1">
                <a:effectLst/>
              </a:rPr>
              <a:t>rhoncus</a:t>
            </a:r>
            <a:r>
              <a:rPr lang="en-IE" dirty="0">
                <a:effectLst/>
              </a:rPr>
              <a:t>.</a:t>
            </a:r>
            <a:endParaRPr lang="en-US" dirty="0"/>
          </a:p>
        </p:txBody>
      </p:sp>
    </p:spTree>
    <p:extLst>
      <p:ext uri="{BB962C8B-B14F-4D97-AF65-F5344CB8AC3E}">
        <p14:creationId xmlns:p14="http://schemas.microsoft.com/office/powerpoint/2010/main" val="96073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Picture-Righ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1BD6F6C-F751-0FE7-4F4C-52F4B6EBA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4708489"/>
            <a:ext cx="4038609" cy="439787"/>
          </a:xfrm>
          <a:prstGeom prst="rect">
            <a:avLst/>
          </a:prstGeom>
        </p:spPr>
      </p:pic>
      <p:sp>
        <p:nvSpPr>
          <p:cNvPr id="16" name="Picture Placeholder 15">
            <a:extLst>
              <a:ext uri="{FF2B5EF4-FFF2-40B4-BE49-F238E27FC236}">
                <a16:creationId xmlns:a16="http://schemas.microsoft.com/office/drawing/2014/main" id="{92FB5ADF-FBAC-2B9E-B824-DD80E7455B4C}"/>
              </a:ext>
            </a:extLst>
          </p:cNvPr>
          <p:cNvSpPr>
            <a:spLocks noGrp="1"/>
          </p:cNvSpPr>
          <p:nvPr>
            <p:ph type="pic" sz="quarter" idx="10"/>
          </p:nvPr>
        </p:nvSpPr>
        <p:spPr>
          <a:xfrm>
            <a:off x="4857134" y="0"/>
            <a:ext cx="4286865" cy="5143500"/>
          </a:xfrm>
          <a:prstGeom prst="rect">
            <a:avLst/>
          </a:prstGeom>
          <a:solidFill>
            <a:schemeClr val="bg2"/>
          </a:solidFill>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01C5A7AE-FCA0-BE83-12C0-3E05C91A0C11}"/>
              </a:ext>
            </a:extLst>
          </p:cNvPr>
          <p:cNvSpPr>
            <a:spLocks noGrp="1"/>
          </p:cNvSpPr>
          <p:nvPr>
            <p:ph type="sldNum" sz="quarter" idx="11"/>
          </p:nvPr>
        </p:nvSpPr>
        <p:spPr/>
        <p:txBody>
          <a:bodyPr/>
          <a:lstStyle/>
          <a:p>
            <a:fld id="{7347249A-F5BC-C94A-821D-4927D0ED6905}" type="slidenum">
              <a:rPr lang="en-US" smtClean="0"/>
              <a:t>‹#›</a:t>
            </a:fld>
            <a:endParaRPr lang="en-US" dirty="0"/>
          </a:p>
        </p:txBody>
      </p:sp>
      <p:sp>
        <p:nvSpPr>
          <p:cNvPr id="10" name="Title 1">
            <a:extLst>
              <a:ext uri="{FF2B5EF4-FFF2-40B4-BE49-F238E27FC236}">
                <a16:creationId xmlns:a16="http://schemas.microsoft.com/office/drawing/2014/main" id="{8A368B91-3D1C-76B3-130A-61FE9A02BFC1}"/>
              </a:ext>
            </a:extLst>
          </p:cNvPr>
          <p:cNvSpPr>
            <a:spLocks noGrp="1"/>
          </p:cNvSpPr>
          <p:nvPr>
            <p:ph type="ctrTitle" hasCustomPrompt="1"/>
          </p:nvPr>
        </p:nvSpPr>
        <p:spPr>
          <a:xfrm>
            <a:off x="262180" y="203584"/>
            <a:ext cx="4400355" cy="1029812"/>
          </a:xfrm>
          <a:prstGeom prst="rect">
            <a:avLst/>
          </a:prstGeom>
        </p:spPr>
        <p:txBody>
          <a:bodyPr anchor="t">
            <a:normAutofit/>
          </a:bodyPr>
          <a:lstStyle>
            <a:lvl1pPr algn="l">
              <a:defRPr sz="3200" b="1">
                <a:latin typeface="Gudea" panose="02000000000000000000" pitchFamily="2" charset="77"/>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Slide Title With Picture On The Right</a:t>
            </a:r>
            <a:br>
              <a:rPr lang="en-IE" dirty="0"/>
            </a:br>
            <a:endParaRPr lang="en-US" dirty="0"/>
          </a:p>
        </p:txBody>
      </p:sp>
      <p:sp>
        <p:nvSpPr>
          <p:cNvPr id="11" name="Subtitle 2">
            <a:extLst>
              <a:ext uri="{FF2B5EF4-FFF2-40B4-BE49-F238E27FC236}">
                <a16:creationId xmlns:a16="http://schemas.microsoft.com/office/drawing/2014/main" id="{00517031-0B9E-A309-FF0B-D5A331A8313D}"/>
              </a:ext>
            </a:extLst>
          </p:cNvPr>
          <p:cNvSpPr>
            <a:spLocks noGrp="1"/>
          </p:cNvSpPr>
          <p:nvPr>
            <p:ph type="subTitle" idx="1" hasCustomPrompt="1"/>
          </p:nvPr>
        </p:nvSpPr>
        <p:spPr>
          <a:xfrm>
            <a:off x="262180" y="1343694"/>
            <a:ext cx="4400355" cy="3458892"/>
          </a:xfrm>
          <a:prstGeom prst="rect">
            <a:avLst/>
          </a:prstGeom>
        </p:spPr>
        <p:txBody>
          <a:bodyPr>
            <a:normAutofit/>
          </a:bodyPr>
          <a:lstStyle>
            <a:lvl1pPr marL="0" indent="0" algn="l">
              <a:buNone/>
              <a:defRPr sz="1200">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r>
              <a:rPr lang="en-IE" dirty="0" err="1">
                <a:effectLst/>
              </a:rPr>
              <a:t>Aliquam</a:t>
            </a:r>
            <a:r>
              <a:rPr lang="en-IE" dirty="0">
                <a:effectLst/>
              </a:rPr>
              <a:t> </a:t>
            </a:r>
            <a:r>
              <a:rPr lang="en-IE" dirty="0" err="1">
                <a:effectLst/>
              </a:rPr>
              <a:t>erat</a:t>
            </a:r>
            <a:r>
              <a:rPr lang="en-IE" dirty="0">
                <a:effectLst/>
              </a:rPr>
              <a:t> </a:t>
            </a:r>
            <a:r>
              <a:rPr lang="en-IE" dirty="0" err="1">
                <a:effectLst/>
              </a:rPr>
              <a:t>volutpat</a:t>
            </a:r>
            <a:r>
              <a:rPr lang="en-IE" dirty="0">
                <a:effectLst/>
              </a:rPr>
              <a:t>. </a:t>
            </a:r>
            <a:r>
              <a:rPr lang="en-IE" dirty="0" err="1">
                <a:effectLst/>
              </a:rPr>
              <a:t>Quisque</a:t>
            </a:r>
            <a:r>
              <a:rPr lang="en-IE" dirty="0">
                <a:effectLst/>
              </a:rPr>
              <a:t> </a:t>
            </a:r>
            <a:r>
              <a:rPr lang="en-IE" dirty="0" err="1">
                <a:effectLst/>
              </a:rPr>
              <a:t>turpis</a:t>
            </a:r>
            <a:r>
              <a:rPr lang="en-IE" dirty="0">
                <a:effectLst/>
              </a:rPr>
              <a:t> </a:t>
            </a:r>
            <a:r>
              <a:rPr lang="en-IE" dirty="0" err="1">
                <a:effectLst/>
              </a:rPr>
              <a:t>enim</a:t>
            </a:r>
            <a:r>
              <a:rPr lang="en-IE" dirty="0">
                <a:effectLst/>
              </a:rPr>
              <a:t>, </a:t>
            </a:r>
            <a:r>
              <a:rPr lang="en-IE" dirty="0" err="1">
                <a:effectLst/>
              </a:rPr>
              <a:t>ultrices</a:t>
            </a:r>
            <a:r>
              <a:rPr lang="en-IE" dirty="0">
                <a:effectLst/>
              </a:rPr>
              <a:t> vitae </a:t>
            </a:r>
            <a:r>
              <a:rPr lang="en-IE" dirty="0" err="1">
                <a:effectLst/>
              </a:rPr>
              <a:t>viverra</a:t>
            </a:r>
            <a:r>
              <a:rPr lang="en-IE" dirty="0">
                <a:effectLst/>
              </a:rPr>
              <a:t> </a:t>
            </a:r>
            <a:r>
              <a:rPr lang="en-IE" dirty="0" err="1">
                <a:effectLst/>
              </a:rPr>
              <a:t>vel</a:t>
            </a:r>
            <a:r>
              <a:rPr lang="en-IE" dirty="0">
                <a:effectLst/>
              </a:rPr>
              <a:t>, auctor </a:t>
            </a:r>
            <a:r>
              <a:rPr lang="en-IE" dirty="0" err="1">
                <a:effectLst/>
              </a:rPr>
              <a:t>vel</a:t>
            </a:r>
            <a:r>
              <a:rPr lang="en-IE" dirty="0">
                <a:effectLst/>
              </a:rPr>
              <a:t> </a:t>
            </a:r>
            <a:r>
              <a:rPr lang="en-IE" dirty="0" err="1">
                <a:effectLst/>
              </a:rPr>
              <a:t>lacus</a:t>
            </a:r>
            <a:r>
              <a:rPr lang="en-IE" dirty="0">
                <a:effectLst/>
              </a:rPr>
              <a:t>. </a:t>
            </a:r>
            <a:r>
              <a:rPr lang="en-IE" dirty="0" err="1">
                <a:effectLst/>
              </a:rPr>
              <a:t>Vivamus</a:t>
            </a:r>
            <a:r>
              <a:rPr lang="en-IE" dirty="0">
                <a:effectLst/>
              </a:rPr>
              <a:t> </a:t>
            </a:r>
            <a:r>
              <a:rPr lang="en-IE" dirty="0" err="1">
                <a:effectLst/>
              </a:rPr>
              <a:t>sollicitudin</a:t>
            </a:r>
            <a:r>
              <a:rPr lang="en-IE" dirty="0">
                <a:effectLst/>
              </a:rPr>
              <a:t> </a:t>
            </a:r>
            <a:r>
              <a:rPr lang="en-IE" dirty="0" err="1">
                <a:effectLst/>
              </a:rPr>
              <a:t>tellus</a:t>
            </a:r>
            <a:r>
              <a:rPr lang="en-IE" dirty="0">
                <a:effectLst/>
              </a:rPr>
              <a:t> </a:t>
            </a:r>
            <a:r>
              <a:rPr lang="en-IE" dirty="0" err="1">
                <a:effectLst/>
              </a:rPr>
              <a:t>mauris</a:t>
            </a:r>
            <a:r>
              <a:rPr lang="en-IE" dirty="0">
                <a:effectLst/>
              </a:rPr>
              <a:t>, </a:t>
            </a:r>
            <a:r>
              <a:rPr lang="en-IE" dirty="0" err="1">
                <a:effectLst/>
              </a:rPr>
              <a:t>eu</a:t>
            </a:r>
            <a:r>
              <a:rPr lang="en-IE" dirty="0">
                <a:effectLst/>
              </a:rPr>
              <a:t> </a:t>
            </a:r>
            <a:r>
              <a:rPr lang="en-IE" dirty="0" err="1">
                <a:effectLst/>
              </a:rPr>
              <a:t>euismod</a:t>
            </a:r>
            <a:r>
              <a:rPr lang="en-IE" dirty="0">
                <a:effectLst/>
              </a:rPr>
              <a:t> ligula </a:t>
            </a:r>
            <a:r>
              <a:rPr lang="en-IE" dirty="0" err="1">
                <a:effectLst/>
              </a:rPr>
              <a:t>aliquam</a:t>
            </a:r>
            <a:r>
              <a:rPr lang="en-IE" dirty="0">
                <a:effectLst/>
              </a:rPr>
              <a:t> </a:t>
            </a:r>
            <a:r>
              <a:rPr lang="en-IE" dirty="0" err="1">
                <a:effectLst/>
              </a:rPr>
              <a:t>quis</a:t>
            </a:r>
            <a:r>
              <a:rPr lang="en-IE" dirty="0">
                <a:effectLst/>
              </a:rPr>
              <a:t>. </a:t>
            </a:r>
            <a:r>
              <a:rPr lang="en-IE" dirty="0" err="1">
                <a:effectLst/>
              </a:rPr>
              <a:t>Pellentesque</a:t>
            </a:r>
            <a:r>
              <a:rPr lang="en-IE" dirty="0">
                <a:effectLst/>
              </a:rPr>
              <a:t> </a:t>
            </a:r>
            <a:r>
              <a:rPr lang="en-IE" dirty="0" err="1">
                <a:effectLst/>
              </a:rPr>
              <a:t>eu</a:t>
            </a:r>
            <a:r>
              <a:rPr lang="en-IE" dirty="0">
                <a:effectLst/>
              </a:rPr>
              <a:t> </a:t>
            </a:r>
            <a:r>
              <a:rPr lang="en-IE" dirty="0" err="1">
                <a:effectLst/>
              </a:rPr>
              <a:t>dapibus</a:t>
            </a:r>
            <a:r>
              <a:rPr lang="en-IE" dirty="0">
                <a:effectLst/>
              </a:rPr>
              <a:t> </a:t>
            </a:r>
            <a:r>
              <a:rPr lang="en-IE" dirty="0" err="1">
                <a:effectLst/>
              </a:rPr>
              <a:t>odio</a:t>
            </a:r>
            <a:r>
              <a:rPr lang="en-IE" dirty="0">
                <a:effectLst/>
              </a:rPr>
              <a:t>, </a:t>
            </a:r>
            <a:r>
              <a:rPr lang="en-IE" dirty="0" err="1">
                <a:effectLst/>
              </a:rPr>
              <a:t>ut</a:t>
            </a:r>
            <a:r>
              <a:rPr lang="en-IE" dirty="0">
                <a:effectLst/>
              </a:rPr>
              <a:t> maximus </a:t>
            </a:r>
            <a:r>
              <a:rPr lang="en-IE" dirty="0" err="1">
                <a:effectLst/>
              </a:rPr>
              <a:t>risus</a:t>
            </a:r>
            <a:r>
              <a:rPr lang="en-IE" dirty="0">
                <a:effectLst/>
              </a:rPr>
              <a:t>. </a:t>
            </a:r>
            <a:r>
              <a:rPr lang="en-IE" dirty="0" err="1">
                <a:effectLst/>
              </a:rPr>
              <a:t>Praesent</a:t>
            </a:r>
            <a:r>
              <a:rPr lang="en-IE" dirty="0">
                <a:effectLst/>
              </a:rPr>
              <a:t> </a:t>
            </a:r>
            <a:r>
              <a:rPr lang="en-IE" dirty="0" err="1">
                <a:effectLst/>
              </a:rPr>
              <a:t>sodales</a:t>
            </a:r>
            <a:r>
              <a:rPr lang="en-IE" dirty="0">
                <a:effectLst/>
              </a:rPr>
              <a:t> ex </a:t>
            </a:r>
            <a:r>
              <a:rPr lang="en-IE" dirty="0" err="1">
                <a:effectLst/>
              </a:rPr>
              <a:t>sed</a:t>
            </a:r>
            <a:r>
              <a:rPr lang="en-IE" dirty="0">
                <a:effectLst/>
              </a:rPr>
              <a:t> </a:t>
            </a:r>
            <a:r>
              <a:rPr lang="en-IE" dirty="0" err="1">
                <a:effectLst/>
              </a:rPr>
              <a:t>massa</a:t>
            </a:r>
            <a:r>
              <a:rPr lang="en-IE" dirty="0">
                <a:effectLst/>
              </a:rPr>
              <a:t> </a:t>
            </a:r>
            <a:r>
              <a:rPr lang="en-IE" dirty="0" err="1">
                <a:effectLst/>
              </a:rPr>
              <a:t>egestas</a:t>
            </a:r>
            <a:r>
              <a:rPr lang="en-IE" dirty="0">
                <a:effectLst/>
              </a:rPr>
              <a:t> </a:t>
            </a:r>
            <a:r>
              <a:rPr lang="en-IE" dirty="0" err="1">
                <a:effectLst/>
              </a:rPr>
              <a:t>molestie</a:t>
            </a:r>
            <a:r>
              <a:rPr lang="en-IE" dirty="0">
                <a:effectLst/>
              </a:rPr>
              <a:t>. </a:t>
            </a:r>
          </a:p>
          <a:p>
            <a:br>
              <a:rPr lang="en-IE" dirty="0">
                <a:effectLst/>
              </a:rPr>
            </a:br>
            <a:r>
              <a:rPr lang="en-IE" dirty="0" err="1">
                <a:effectLst/>
              </a:rPr>
              <a:t>Nullam</a:t>
            </a:r>
            <a:r>
              <a:rPr lang="en-IE" dirty="0">
                <a:effectLst/>
              </a:rPr>
              <a:t> </a:t>
            </a:r>
            <a:r>
              <a:rPr lang="en-IE" dirty="0" err="1">
                <a:effectLst/>
              </a:rPr>
              <a:t>sed</a:t>
            </a:r>
            <a:r>
              <a:rPr lang="en-IE" dirty="0">
                <a:effectLst/>
              </a:rPr>
              <a:t> </a:t>
            </a:r>
            <a:r>
              <a:rPr lang="en-IE" dirty="0" err="1">
                <a:effectLst/>
              </a:rPr>
              <a:t>elit</a:t>
            </a:r>
            <a:r>
              <a:rPr lang="en-IE" dirty="0">
                <a:effectLst/>
              </a:rPr>
              <a:t> libero. </a:t>
            </a:r>
            <a:r>
              <a:rPr lang="en-IE" dirty="0" err="1">
                <a:effectLst/>
              </a:rPr>
              <a:t>Quisque</a:t>
            </a:r>
            <a:r>
              <a:rPr lang="en-IE" dirty="0">
                <a:effectLst/>
              </a:rPr>
              <a:t> </a:t>
            </a:r>
            <a:r>
              <a:rPr lang="en-IE" dirty="0" err="1">
                <a:effectLst/>
              </a:rPr>
              <a:t>leo</a:t>
            </a:r>
            <a:r>
              <a:rPr lang="en-IE" dirty="0">
                <a:effectLst/>
              </a:rPr>
              <a:t> mi, vestibulum </a:t>
            </a:r>
            <a:r>
              <a:rPr lang="en-IE" dirty="0" err="1">
                <a:effectLst/>
              </a:rPr>
              <a:t>vel</a:t>
            </a:r>
            <a:r>
              <a:rPr lang="en-IE" dirty="0">
                <a:effectLst/>
              </a:rPr>
              <a:t> </a:t>
            </a:r>
            <a:r>
              <a:rPr lang="en-IE" dirty="0" err="1">
                <a:effectLst/>
              </a:rPr>
              <a:t>venenatis</a:t>
            </a:r>
            <a:r>
              <a:rPr lang="en-IE" dirty="0">
                <a:effectLst/>
              </a:rPr>
              <a:t> at, pulvinar </a:t>
            </a:r>
            <a:r>
              <a:rPr lang="en-IE" dirty="0" err="1">
                <a:effectLst/>
              </a:rPr>
              <a:t>eu</a:t>
            </a:r>
            <a:r>
              <a:rPr lang="en-IE" dirty="0">
                <a:effectLst/>
              </a:rPr>
              <a:t> </a:t>
            </a:r>
            <a:r>
              <a:rPr lang="en-IE" dirty="0" err="1">
                <a:effectLst/>
              </a:rPr>
              <a:t>urna</a:t>
            </a:r>
            <a:r>
              <a:rPr lang="en-IE" dirty="0">
                <a:effectLst/>
              </a:rPr>
              <a:t>. Donec </a:t>
            </a:r>
            <a:r>
              <a:rPr lang="en-IE" dirty="0" err="1">
                <a:effectLst/>
              </a:rPr>
              <a:t>hendrerit</a:t>
            </a:r>
            <a:r>
              <a:rPr lang="en-IE" dirty="0">
                <a:effectLst/>
              </a:rPr>
              <a:t> </a:t>
            </a:r>
            <a:r>
              <a:rPr lang="en-IE" dirty="0" err="1">
                <a:effectLst/>
              </a:rPr>
              <a:t>posuere</a:t>
            </a:r>
            <a:r>
              <a:rPr lang="en-IE" dirty="0">
                <a:effectLst/>
              </a:rPr>
              <a:t> </a:t>
            </a:r>
            <a:r>
              <a:rPr lang="en-IE" dirty="0" err="1">
                <a:effectLst/>
              </a:rPr>
              <a:t>turpis</a:t>
            </a:r>
            <a:r>
              <a:rPr lang="en-IE" dirty="0">
                <a:effectLst/>
              </a:rPr>
              <a:t> vitae </a:t>
            </a:r>
            <a:r>
              <a:rPr lang="en-IE" dirty="0" err="1">
                <a:effectLst/>
              </a:rPr>
              <a:t>sagittis</a:t>
            </a:r>
            <a:r>
              <a:rPr lang="en-IE" dirty="0">
                <a:effectLst/>
              </a:rPr>
              <a:t>. </a:t>
            </a:r>
            <a:r>
              <a:rPr lang="en-IE" dirty="0" err="1">
                <a:effectLst/>
              </a:rPr>
              <a:t>Mauris</a:t>
            </a:r>
            <a:r>
              <a:rPr lang="en-IE" dirty="0">
                <a:effectLst/>
              </a:rPr>
              <a:t> </a:t>
            </a:r>
            <a:r>
              <a:rPr lang="en-IE" dirty="0" err="1">
                <a:effectLst/>
              </a:rPr>
              <a:t>commodo</a:t>
            </a:r>
            <a:r>
              <a:rPr lang="en-IE" dirty="0">
                <a:effectLst/>
              </a:rPr>
              <a:t> </a:t>
            </a:r>
            <a:r>
              <a:rPr lang="en-IE" dirty="0" err="1">
                <a:effectLst/>
              </a:rPr>
              <a:t>neque</a:t>
            </a:r>
            <a:r>
              <a:rPr lang="en-IE" dirty="0">
                <a:effectLst/>
              </a:rPr>
              <a:t> </a:t>
            </a:r>
            <a:r>
              <a:rPr lang="en-IE" dirty="0" err="1">
                <a:effectLst/>
              </a:rPr>
              <a:t>nec</a:t>
            </a:r>
            <a:r>
              <a:rPr lang="en-IE" dirty="0">
                <a:effectLst/>
              </a:rPr>
              <a:t> </a:t>
            </a:r>
            <a:r>
              <a:rPr lang="en-IE" dirty="0" err="1">
                <a:effectLst/>
              </a:rPr>
              <a:t>neque</a:t>
            </a:r>
            <a:r>
              <a:rPr lang="en-IE" dirty="0">
                <a:effectLst/>
              </a:rPr>
              <a:t> </a:t>
            </a:r>
            <a:r>
              <a:rPr lang="en-IE" dirty="0" err="1">
                <a:effectLst/>
              </a:rPr>
              <a:t>ultricies</a:t>
            </a:r>
            <a:r>
              <a:rPr lang="en-IE" dirty="0">
                <a:effectLst/>
              </a:rPr>
              <a:t>, </a:t>
            </a:r>
            <a:r>
              <a:rPr lang="en-IE" dirty="0" err="1">
                <a:effectLst/>
              </a:rPr>
              <a:t>tincidunt</a:t>
            </a:r>
            <a:r>
              <a:rPr lang="en-IE" dirty="0">
                <a:effectLst/>
              </a:rPr>
              <a:t> vestibulum </a:t>
            </a:r>
            <a:r>
              <a:rPr lang="en-IE" dirty="0" err="1">
                <a:effectLst/>
              </a:rPr>
              <a:t>arcu</a:t>
            </a:r>
            <a:r>
              <a:rPr lang="en-IE" dirty="0">
                <a:effectLst/>
              </a:rPr>
              <a:t> </a:t>
            </a:r>
            <a:r>
              <a:rPr lang="en-IE" dirty="0" err="1">
                <a:effectLst/>
              </a:rPr>
              <a:t>viverra</a:t>
            </a:r>
            <a:r>
              <a:rPr lang="en-IE" dirty="0">
                <a:effectLst/>
              </a:rPr>
              <a:t>. 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Duis </a:t>
            </a:r>
            <a:r>
              <a:rPr lang="en-IE" dirty="0" err="1">
                <a:effectLst/>
              </a:rPr>
              <a:t>tristique</a:t>
            </a:r>
            <a:r>
              <a:rPr lang="en-IE" dirty="0">
                <a:effectLst/>
              </a:rPr>
              <a:t> nisi </a:t>
            </a:r>
            <a:r>
              <a:rPr lang="en-IE" dirty="0" err="1">
                <a:effectLst/>
              </a:rPr>
              <a:t>vel</a:t>
            </a:r>
            <a:r>
              <a:rPr lang="en-IE" dirty="0">
                <a:effectLst/>
              </a:rPr>
              <a:t> ipsum vestibulum, sit </a:t>
            </a:r>
            <a:r>
              <a:rPr lang="en-IE" dirty="0" err="1">
                <a:effectLst/>
              </a:rPr>
              <a:t>amet</a:t>
            </a:r>
            <a:r>
              <a:rPr lang="en-IE" dirty="0">
                <a:effectLst/>
              </a:rPr>
              <a:t> </a:t>
            </a:r>
            <a:r>
              <a:rPr lang="en-IE" dirty="0" err="1">
                <a:effectLst/>
              </a:rPr>
              <a:t>molestie</a:t>
            </a:r>
            <a:r>
              <a:rPr lang="en-IE" dirty="0">
                <a:effectLst/>
              </a:rPr>
              <a:t> ante </a:t>
            </a:r>
            <a:r>
              <a:rPr lang="en-IE" dirty="0" err="1">
                <a:effectLst/>
              </a:rPr>
              <a:t>rhoncus</a:t>
            </a:r>
            <a:r>
              <a:rPr lang="en-IE" dirty="0">
                <a:effectLst/>
              </a:rPr>
              <a:t>.</a:t>
            </a:r>
            <a:endParaRPr lang="en-US" dirty="0"/>
          </a:p>
        </p:txBody>
      </p:sp>
    </p:spTree>
    <p:extLst>
      <p:ext uri="{BB962C8B-B14F-4D97-AF65-F5344CB8AC3E}">
        <p14:creationId xmlns:p14="http://schemas.microsoft.com/office/powerpoint/2010/main" val="33225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Image-Lef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2FB5ADF-FBAC-2B9E-B824-DD80E7455B4C}"/>
              </a:ext>
            </a:extLst>
          </p:cNvPr>
          <p:cNvSpPr>
            <a:spLocks noGrp="1"/>
          </p:cNvSpPr>
          <p:nvPr>
            <p:ph type="pic" sz="quarter" idx="10"/>
          </p:nvPr>
        </p:nvSpPr>
        <p:spPr>
          <a:xfrm>
            <a:off x="0" y="0"/>
            <a:ext cx="4286865" cy="5143500"/>
          </a:xfrm>
          <a:prstGeom prst="rect">
            <a:avLst/>
          </a:prstGeom>
          <a:solidFill>
            <a:schemeClr val="bg2"/>
          </a:solidFill>
        </p:spPr>
        <p:txBody>
          <a:bodyPr/>
          <a:lstStyle/>
          <a:p>
            <a:r>
              <a:rPr lang="en-US" dirty="0"/>
              <a:t>Click icon to add picture</a:t>
            </a:r>
          </a:p>
        </p:txBody>
      </p:sp>
      <p:sp>
        <p:nvSpPr>
          <p:cNvPr id="4" name="Slide Number Placeholder 3">
            <a:extLst>
              <a:ext uri="{FF2B5EF4-FFF2-40B4-BE49-F238E27FC236}">
                <a16:creationId xmlns:a16="http://schemas.microsoft.com/office/drawing/2014/main" id="{529403A5-8298-5035-92D6-3D82C5BE4D2E}"/>
              </a:ext>
            </a:extLst>
          </p:cNvPr>
          <p:cNvSpPr>
            <a:spLocks noGrp="1"/>
          </p:cNvSpPr>
          <p:nvPr>
            <p:ph type="sldNum" sz="quarter" idx="11"/>
          </p:nvPr>
        </p:nvSpPr>
        <p:spPr/>
        <p:txBody>
          <a:bodyPr/>
          <a:lstStyle/>
          <a:p>
            <a:fld id="{7347249A-F5BC-C94A-821D-4927D0ED6905}" type="slidenum">
              <a:rPr lang="en-US" smtClean="0"/>
              <a:t>‹#›</a:t>
            </a:fld>
            <a:endParaRPr lang="en-US" dirty="0"/>
          </a:p>
        </p:txBody>
      </p:sp>
      <p:sp>
        <p:nvSpPr>
          <p:cNvPr id="5" name="Title 1">
            <a:extLst>
              <a:ext uri="{FF2B5EF4-FFF2-40B4-BE49-F238E27FC236}">
                <a16:creationId xmlns:a16="http://schemas.microsoft.com/office/drawing/2014/main" id="{3CD647F1-9BB1-C54D-B603-A131626DAF28}"/>
              </a:ext>
            </a:extLst>
          </p:cNvPr>
          <p:cNvSpPr>
            <a:spLocks noGrp="1"/>
          </p:cNvSpPr>
          <p:nvPr>
            <p:ph type="ctrTitle" hasCustomPrompt="1"/>
          </p:nvPr>
        </p:nvSpPr>
        <p:spPr>
          <a:xfrm>
            <a:off x="4572000" y="203584"/>
            <a:ext cx="4400355" cy="1029812"/>
          </a:xfrm>
          <a:prstGeom prst="rect">
            <a:avLst/>
          </a:prstGeom>
        </p:spPr>
        <p:txBody>
          <a:bodyPr anchor="t">
            <a:normAutofit/>
          </a:bodyPr>
          <a:lstStyle>
            <a:lvl1pPr algn="l">
              <a:defRPr sz="3200" b="1">
                <a:latin typeface="Gudea" panose="02000000000000000000" pitchFamily="2" charset="77"/>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Slide Title With Picture On The Left</a:t>
            </a:r>
            <a:br>
              <a:rPr lang="en-IE" dirty="0"/>
            </a:br>
            <a:endParaRPr lang="en-US" dirty="0"/>
          </a:p>
        </p:txBody>
      </p:sp>
      <p:sp>
        <p:nvSpPr>
          <p:cNvPr id="6" name="Subtitle 2">
            <a:extLst>
              <a:ext uri="{FF2B5EF4-FFF2-40B4-BE49-F238E27FC236}">
                <a16:creationId xmlns:a16="http://schemas.microsoft.com/office/drawing/2014/main" id="{CC7B02B4-F863-8454-2826-116DB2C707A0}"/>
              </a:ext>
            </a:extLst>
          </p:cNvPr>
          <p:cNvSpPr>
            <a:spLocks noGrp="1"/>
          </p:cNvSpPr>
          <p:nvPr>
            <p:ph type="subTitle" idx="1" hasCustomPrompt="1"/>
          </p:nvPr>
        </p:nvSpPr>
        <p:spPr>
          <a:xfrm>
            <a:off x="4572000" y="1343694"/>
            <a:ext cx="4400355" cy="3458892"/>
          </a:xfrm>
          <a:prstGeom prst="rect">
            <a:avLst/>
          </a:prstGeom>
        </p:spPr>
        <p:txBody>
          <a:bodyPr>
            <a:normAutofit/>
          </a:bodyPr>
          <a:lstStyle>
            <a:lvl1pPr marL="0" indent="0" algn="l">
              <a:buNone/>
              <a:defRPr sz="1200">
                <a:latin typeface="Helvetica"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r>
              <a:rPr lang="en-IE" dirty="0" err="1">
                <a:effectLst/>
              </a:rPr>
              <a:t>Aliquam</a:t>
            </a:r>
            <a:r>
              <a:rPr lang="en-IE" dirty="0">
                <a:effectLst/>
              </a:rPr>
              <a:t> </a:t>
            </a:r>
            <a:r>
              <a:rPr lang="en-IE" dirty="0" err="1">
                <a:effectLst/>
              </a:rPr>
              <a:t>erat</a:t>
            </a:r>
            <a:r>
              <a:rPr lang="en-IE" dirty="0">
                <a:effectLst/>
              </a:rPr>
              <a:t> </a:t>
            </a:r>
            <a:r>
              <a:rPr lang="en-IE" dirty="0" err="1">
                <a:effectLst/>
              </a:rPr>
              <a:t>volutpat</a:t>
            </a:r>
            <a:r>
              <a:rPr lang="en-IE" dirty="0">
                <a:effectLst/>
              </a:rPr>
              <a:t>. </a:t>
            </a:r>
            <a:r>
              <a:rPr lang="en-IE" dirty="0" err="1">
                <a:effectLst/>
              </a:rPr>
              <a:t>Quisque</a:t>
            </a:r>
            <a:r>
              <a:rPr lang="en-IE" dirty="0">
                <a:effectLst/>
              </a:rPr>
              <a:t> </a:t>
            </a:r>
            <a:r>
              <a:rPr lang="en-IE" dirty="0" err="1">
                <a:effectLst/>
              </a:rPr>
              <a:t>turpis</a:t>
            </a:r>
            <a:r>
              <a:rPr lang="en-IE" dirty="0">
                <a:effectLst/>
              </a:rPr>
              <a:t> </a:t>
            </a:r>
            <a:r>
              <a:rPr lang="en-IE" dirty="0" err="1">
                <a:effectLst/>
              </a:rPr>
              <a:t>enim</a:t>
            </a:r>
            <a:r>
              <a:rPr lang="en-IE" dirty="0">
                <a:effectLst/>
              </a:rPr>
              <a:t>, </a:t>
            </a:r>
            <a:r>
              <a:rPr lang="en-IE" dirty="0" err="1">
                <a:effectLst/>
              </a:rPr>
              <a:t>ultrices</a:t>
            </a:r>
            <a:r>
              <a:rPr lang="en-IE" dirty="0">
                <a:effectLst/>
              </a:rPr>
              <a:t> vitae </a:t>
            </a:r>
            <a:r>
              <a:rPr lang="en-IE" dirty="0" err="1">
                <a:effectLst/>
              </a:rPr>
              <a:t>viverra</a:t>
            </a:r>
            <a:r>
              <a:rPr lang="en-IE" dirty="0">
                <a:effectLst/>
              </a:rPr>
              <a:t> </a:t>
            </a:r>
            <a:r>
              <a:rPr lang="en-IE" dirty="0" err="1">
                <a:effectLst/>
              </a:rPr>
              <a:t>vel</a:t>
            </a:r>
            <a:r>
              <a:rPr lang="en-IE" dirty="0">
                <a:effectLst/>
              </a:rPr>
              <a:t>, auctor </a:t>
            </a:r>
            <a:r>
              <a:rPr lang="en-IE" dirty="0" err="1">
                <a:effectLst/>
              </a:rPr>
              <a:t>vel</a:t>
            </a:r>
            <a:r>
              <a:rPr lang="en-IE" dirty="0">
                <a:effectLst/>
              </a:rPr>
              <a:t> </a:t>
            </a:r>
            <a:r>
              <a:rPr lang="en-IE" dirty="0" err="1">
                <a:effectLst/>
              </a:rPr>
              <a:t>lacus</a:t>
            </a:r>
            <a:r>
              <a:rPr lang="en-IE" dirty="0">
                <a:effectLst/>
              </a:rPr>
              <a:t>. </a:t>
            </a:r>
            <a:r>
              <a:rPr lang="en-IE" dirty="0" err="1">
                <a:effectLst/>
              </a:rPr>
              <a:t>Vivamus</a:t>
            </a:r>
            <a:r>
              <a:rPr lang="en-IE" dirty="0">
                <a:effectLst/>
              </a:rPr>
              <a:t> </a:t>
            </a:r>
            <a:r>
              <a:rPr lang="en-IE" dirty="0" err="1">
                <a:effectLst/>
              </a:rPr>
              <a:t>sollicitudin</a:t>
            </a:r>
            <a:r>
              <a:rPr lang="en-IE" dirty="0">
                <a:effectLst/>
              </a:rPr>
              <a:t> </a:t>
            </a:r>
            <a:r>
              <a:rPr lang="en-IE" dirty="0" err="1">
                <a:effectLst/>
              </a:rPr>
              <a:t>tellus</a:t>
            </a:r>
            <a:r>
              <a:rPr lang="en-IE" dirty="0">
                <a:effectLst/>
              </a:rPr>
              <a:t> </a:t>
            </a:r>
            <a:r>
              <a:rPr lang="en-IE" dirty="0" err="1">
                <a:effectLst/>
              </a:rPr>
              <a:t>mauris</a:t>
            </a:r>
            <a:r>
              <a:rPr lang="en-IE" dirty="0">
                <a:effectLst/>
              </a:rPr>
              <a:t>, </a:t>
            </a:r>
            <a:r>
              <a:rPr lang="en-IE" dirty="0" err="1">
                <a:effectLst/>
              </a:rPr>
              <a:t>eu</a:t>
            </a:r>
            <a:r>
              <a:rPr lang="en-IE" dirty="0">
                <a:effectLst/>
              </a:rPr>
              <a:t> </a:t>
            </a:r>
            <a:r>
              <a:rPr lang="en-IE" dirty="0" err="1">
                <a:effectLst/>
              </a:rPr>
              <a:t>euismod</a:t>
            </a:r>
            <a:r>
              <a:rPr lang="en-IE" dirty="0">
                <a:effectLst/>
              </a:rPr>
              <a:t> ligula </a:t>
            </a:r>
            <a:r>
              <a:rPr lang="en-IE" dirty="0" err="1">
                <a:effectLst/>
              </a:rPr>
              <a:t>aliquam</a:t>
            </a:r>
            <a:r>
              <a:rPr lang="en-IE" dirty="0">
                <a:effectLst/>
              </a:rPr>
              <a:t> </a:t>
            </a:r>
            <a:r>
              <a:rPr lang="en-IE" dirty="0" err="1">
                <a:effectLst/>
              </a:rPr>
              <a:t>quis</a:t>
            </a:r>
            <a:r>
              <a:rPr lang="en-IE" dirty="0">
                <a:effectLst/>
              </a:rPr>
              <a:t>. </a:t>
            </a:r>
            <a:r>
              <a:rPr lang="en-IE" dirty="0" err="1">
                <a:effectLst/>
              </a:rPr>
              <a:t>Pellentesque</a:t>
            </a:r>
            <a:r>
              <a:rPr lang="en-IE" dirty="0">
                <a:effectLst/>
              </a:rPr>
              <a:t> </a:t>
            </a:r>
            <a:r>
              <a:rPr lang="en-IE" dirty="0" err="1">
                <a:effectLst/>
              </a:rPr>
              <a:t>eu</a:t>
            </a:r>
            <a:r>
              <a:rPr lang="en-IE" dirty="0">
                <a:effectLst/>
              </a:rPr>
              <a:t> </a:t>
            </a:r>
            <a:r>
              <a:rPr lang="en-IE" dirty="0" err="1">
                <a:effectLst/>
              </a:rPr>
              <a:t>dapibus</a:t>
            </a:r>
            <a:r>
              <a:rPr lang="en-IE" dirty="0">
                <a:effectLst/>
              </a:rPr>
              <a:t> </a:t>
            </a:r>
            <a:r>
              <a:rPr lang="en-IE" dirty="0" err="1">
                <a:effectLst/>
              </a:rPr>
              <a:t>odio</a:t>
            </a:r>
            <a:r>
              <a:rPr lang="en-IE" dirty="0">
                <a:effectLst/>
              </a:rPr>
              <a:t>, </a:t>
            </a:r>
            <a:r>
              <a:rPr lang="en-IE" dirty="0" err="1">
                <a:effectLst/>
              </a:rPr>
              <a:t>ut</a:t>
            </a:r>
            <a:r>
              <a:rPr lang="en-IE" dirty="0">
                <a:effectLst/>
              </a:rPr>
              <a:t> maximus </a:t>
            </a:r>
            <a:r>
              <a:rPr lang="en-IE" dirty="0" err="1">
                <a:effectLst/>
              </a:rPr>
              <a:t>risus</a:t>
            </a:r>
            <a:r>
              <a:rPr lang="en-IE" dirty="0">
                <a:effectLst/>
              </a:rPr>
              <a:t>. </a:t>
            </a:r>
            <a:r>
              <a:rPr lang="en-IE" dirty="0" err="1">
                <a:effectLst/>
              </a:rPr>
              <a:t>Praesent</a:t>
            </a:r>
            <a:r>
              <a:rPr lang="en-IE" dirty="0">
                <a:effectLst/>
              </a:rPr>
              <a:t> </a:t>
            </a:r>
            <a:r>
              <a:rPr lang="en-IE" dirty="0" err="1">
                <a:effectLst/>
              </a:rPr>
              <a:t>sodales</a:t>
            </a:r>
            <a:r>
              <a:rPr lang="en-IE" dirty="0">
                <a:effectLst/>
              </a:rPr>
              <a:t> ex </a:t>
            </a:r>
            <a:r>
              <a:rPr lang="en-IE" dirty="0" err="1">
                <a:effectLst/>
              </a:rPr>
              <a:t>sed</a:t>
            </a:r>
            <a:r>
              <a:rPr lang="en-IE" dirty="0">
                <a:effectLst/>
              </a:rPr>
              <a:t> </a:t>
            </a:r>
            <a:r>
              <a:rPr lang="en-IE" dirty="0" err="1">
                <a:effectLst/>
              </a:rPr>
              <a:t>massa</a:t>
            </a:r>
            <a:r>
              <a:rPr lang="en-IE" dirty="0">
                <a:effectLst/>
              </a:rPr>
              <a:t> </a:t>
            </a:r>
            <a:r>
              <a:rPr lang="en-IE" dirty="0" err="1">
                <a:effectLst/>
              </a:rPr>
              <a:t>egestas</a:t>
            </a:r>
            <a:r>
              <a:rPr lang="en-IE" dirty="0">
                <a:effectLst/>
              </a:rPr>
              <a:t> </a:t>
            </a:r>
            <a:r>
              <a:rPr lang="en-IE" dirty="0" err="1">
                <a:effectLst/>
              </a:rPr>
              <a:t>molestie</a:t>
            </a:r>
            <a:r>
              <a:rPr lang="en-IE" dirty="0">
                <a:effectLst/>
              </a:rPr>
              <a:t>. </a:t>
            </a:r>
          </a:p>
          <a:p>
            <a:br>
              <a:rPr lang="en-IE" dirty="0">
                <a:effectLst/>
              </a:rPr>
            </a:br>
            <a:r>
              <a:rPr lang="en-IE" dirty="0" err="1">
                <a:effectLst/>
              </a:rPr>
              <a:t>Nullam</a:t>
            </a:r>
            <a:r>
              <a:rPr lang="en-IE" dirty="0">
                <a:effectLst/>
              </a:rPr>
              <a:t> </a:t>
            </a:r>
            <a:r>
              <a:rPr lang="en-IE" dirty="0" err="1">
                <a:effectLst/>
              </a:rPr>
              <a:t>sed</a:t>
            </a:r>
            <a:r>
              <a:rPr lang="en-IE" dirty="0">
                <a:effectLst/>
              </a:rPr>
              <a:t> </a:t>
            </a:r>
            <a:r>
              <a:rPr lang="en-IE" dirty="0" err="1">
                <a:effectLst/>
              </a:rPr>
              <a:t>elit</a:t>
            </a:r>
            <a:r>
              <a:rPr lang="en-IE" dirty="0">
                <a:effectLst/>
              </a:rPr>
              <a:t> libero. </a:t>
            </a:r>
            <a:r>
              <a:rPr lang="en-IE" dirty="0" err="1">
                <a:effectLst/>
              </a:rPr>
              <a:t>Quisque</a:t>
            </a:r>
            <a:r>
              <a:rPr lang="en-IE" dirty="0">
                <a:effectLst/>
              </a:rPr>
              <a:t> </a:t>
            </a:r>
            <a:r>
              <a:rPr lang="en-IE" dirty="0" err="1">
                <a:effectLst/>
              </a:rPr>
              <a:t>leo</a:t>
            </a:r>
            <a:r>
              <a:rPr lang="en-IE" dirty="0">
                <a:effectLst/>
              </a:rPr>
              <a:t> mi, vestibulum </a:t>
            </a:r>
            <a:r>
              <a:rPr lang="en-IE" dirty="0" err="1">
                <a:effectLst/>
              </a:rPr>
              <a:t>vel</a:t>
            </a:r>
            <a:r>
              <a:rPr lang="en-IE" dirty="0">
                <a:effectLst/>
              </a:rPr>
              <a:t> </a:t>
            </a:r>
            <a:r>
              <a:rPr lang="en-IE" dirty="0" err="1">
                <a:effectLst/>
              </a:rPr>
              <a:t>venenatis</a:t>
            </a:r>
            <a:r>
              <a:rPr lang="en-IE" dirty="0">
                <a:effectLst/>
              </a:rPr>
              <a:t> at, pulvinar </a:t>
            </a:r>
            <a:r>
              <a:rPr lang="en-IE" dirty="0" err="1">
                <a:effectLst/>
              </a:rPr>
              <a:t>eu</a:t>
            </a:r>
            <a:r>
              <a:rPr lang="en-IE" dirty="0">
                <a:effectLst/>
              </a:rPr>
              <a:t> </a:t>
            </a:r>
            <a:r>
              <a:rPr lang="en-IE" dirty="0" err="1">
                <a:effectLst/>
              </a:rPr>
              <a:t>urna</a:t>
            </a:r>
            <a:r>
              <a:rPr lang="en-IE" dirty="0">
                <a:effectLst/>
              </a:rPr>
              <a:t>. Donec </a:t>
            </a:r>
            <a:r>
              <a:rPr lang="en-IE" dirty="0" err="1">
                <a:effectLst/>
              </a:rPr>
              <a:t>hendrerit</a:t>
            </a:r>
            <a:r>
              <a:rPr lang="en-IE" dirty="0">
                <a:effectLst/>
              </a:rPr>
              <a:t> </a:t>
            </a:r>
            <a:r>
              <a:rPr lang="en-IE" dirty="0" err="1">
                <a:effectLst/>
              </a:rPr>
              <a:t>posuere</a:t>
            </a:r>
            <a:r>
              <a:rPr lang="en-IE" dirty="0">
                <a:effectLst/>
              </a:rPr>
              <a:t> </a:t>
            </a:r>
            <a:r>
              <a:rPr lang="en-IE" dirty="0" err="1">
                <a:effectLst/>
              </a:rPr>
              <a:t>turpis</a:t>
            </a:r>
            <a:r>
              <a:rPr lang="en-IE" dirty="0">
                <a:effectLst/>
              </a:rPr>
              <a:t> vitae </a:t>
            </a:r>
            <a:r>
              <a:rPr lang="en-IE" dirty="0" err="1">
                <a:effectLst/>
              </a:rPr>
              <a:t>sagittis</a:t>
            </a:r>
            <a:r>
              <a:rPr lang="en-IE" dirty="0">
                <a:effectLst/>
              </a:rPr>
              <a:t>. </a:t>
            </a:r>
            <a:r>
              <a:rPr lang="en-IE" dirty="0" err="1">
                <a:effectLst/>
              </a:rPr>
              <a:t>Mauris</a:t>
            </a:r>
            <a:r>
              <a:rPr lang="en-IE" dirty="0">
                <a:effectLst/>
              </a:rPr>
              <a:t> </a:t>
            </a:r>
            <a:r>
              <a:rPr lang="en-IE" dirty="0" err="1">
                <a:effectLst/>
              </a:rPr>
              <a:t>commodo</a:t>
            </a:r>
            <a:r>
              <a:rPr lang="en-IE" dirty="0">
                <a:effectLst/>
              </a:rPr>
              <a:t> </a:t>
            </a:r>
            <a:r>
              <a:rPr lang="en-IE" dirty="0" err="1">
                <a:effectLst/>
              </a:rPr>
              <a:t>neque</a:t>
            </a:r>
            <a:r>
              <a:rPr lang="en-IE" dirty="0">
                <a:effectLst/>
              </a:rPr>
              <a:t> </a:t>
            </a:r>
            <a:r>
              <a:rPr lang="en-IE" dirty="0" err="1">
                <a:effectLst/>
              </a:rPr>
              <a:t>nec</a:t>
            </a:r>
            <a:r>
              <a:rPr lang="en-IE" dirty="0">
                <a:effectLst/>
              </a:rPr>
              <a:t> </a:t>
            </a:r>
            <a:r>
              <a:rPr lang="en-IE" dirty="0" err="1">
                <a:effectLst/>
              </a:rPr>
              <a:t>neque</a:t>
            </a:r>
            <a:r>
              <a:rPr lang="en-IE" dirty="0">
                <a:effectLst/>
              </a:rPr>
              <a:t> </a:t>
            </a:r>
            <a:r>
              <a:rPr lang="en-IE" dirty="0" err="1">
                <a:effectLst/>
              </a:rPr>
              <a:t>ultricies</a:t>
            </a:r>
            <a:r>
              <a:rPr lang="en-IE" dirty="0">
                <a:effectLst/>
              </a:rPr>
              <a:t>, </a:t>
            </a:r>
            <a:r>
              <a:rPr lang="en-IE" dirty="0" err="1">
                <a:effectLst/>
              </a:rPr>
              <a:t>tincidunt</a:t>
            </a:r>
            <a:r>
              <a:rPr lang="en-IE" dirty="0">
                <a:effectLst/>
              </a:rPr>
              <a:t> vestibulum </a:t>
            </a:r>
            <a:r>
              <a:rPr lang="en-IE" dirty="0" err="1">
                <a:effectLst/>
              </a:rPr>
              <a:t>arcu</a:t>
            </a:r>
            <a:r>
              <a:rPr lang="en-IE" dirty="0">
                <a:effectLst/>
              </a:rPr>
              <a:t> </a:t>
            </a:r>
            <a:r>
              <a:rPr lang="en-IE" dirty="0" err="1">
                <a:effectLst/>
              </a:rPr>
              <a:t>viverra</a:t>
            </a:r>
            <a:r>
              <a:rPr lang="en-IE" dirty="0">
                <a:effectLst/>
              </a:rPr>
              <a:t>. 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Duis </a:t>
            </a:r>
            <a:r>
              <a:rPr lang="en-IE" dirty="0" err="1">
                <a:effectLst/>
              </a:rPr>
              <a:t>tristique</a:t>
            </a:r>
            <a:r>
              <a:rPr lang="en-IE" dirty="0">
                <a:effectLst/>
              </a:rPr>
              <a:t> nisi </a:t>
            </a:r>
            <a:r>
              <a:rPr lang="en-IE" dirty="0" err="1">
                <a:effectLst/>
              </a:rPr>
              <a:t>vel</a:t>
            </a:r>
            <a:r>
              <a:rPr lang="en-IE" dirty="0">
                <a:effectLst/>
              </a:rPr>
              <a:t> ipsum vestibulum, sit </a:t>
            </a:r>
            <a:r>
              <a:rPr lang="en-IE" dirty="0" err="1">
                <a:effectLst/>
              </a:rPr>
              <a:t>amet</a:t>
            </a:r>
            <a:r>
              <a:rPr lang="en-IE" dirty="0">
                <a:effectLst/>
              </a:rPr>
              <a:t> </a:t>
            </a:r>
            <a:r>
              <a:rPr lang="en-IE" dirty="0" err="1">
                <a:effectLst/>
              </a:rPr>
              <a:t>molestie</a:t>
            </a:r>
            <a:r>
              <a:rPr lang="en-IE" dirty="0">
                <a:effectLst/>
              </a:rPr>
              <a:t> ante </a:t>
            </a:r>
            <a:r>
              <a:rPr lang="en-IE" dirty="0" err="1">
                <a:effectLst/>
              </a:rPr>
              <a:t>rhoncus</a:t>
            </a:r>
            <a:r>
              <a:rPr lang="en-IE" dirty="0">
                <a:effectLst/>
              </a:rPr>
              <a:t>.</a:t>
            </a:r>
            <a:endParaRPr lang="en-US" dirty="0"/>
          </a:p>
        </p:txBody>
      </p:sp>
      <p:pic>
        <p:nvPicPr>
          <p:cNvPr id="7" name="Graphic 6">
            <a:extLst>
              <a:ext uri="{FF2B5EF4-FFF2-40B4-BE49-F238E27FC236}">
                <a16:creationId xmlns:a16="http://schemas.microsoft.com/office/drawing/2014/main" id="{828B2686-AE87-45CE-FE6B-69761E362C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105391" y="4708489"/>
            <a:ext cx="4038609" cy="439787"/>
          </a:xfrm>
          <a:prstGeom prst="rect">
            <a:avLst/>
          </a:prstGeom>
        </p:spPr>
      </p:pic>
    </p:spTree>
    <p:extLst>
      <p:ext uri="{BB962C8B-B14F-4D97-AF65-F5344CB8AC3E}">
        <p14:creationId xmlns:p14="http://schemas.microsoft.com/office/powerpoint/2010/main" val="221735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Plai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sp>
        <p:nvSpPr>
          <p:cNvPr id="4" name="Slide Number Placeholder 3">
            <a:extLst>
              <a:ext uri="{FF2B5EF4-FFF2-40B4-BE49-F238E27FC236}">
                <a16:creationId xmlns:a16="http://schemas.microsoft.com/office/drawing/2014/main" id="{7CF13B82-ECAD-6AE8-A800-C51E6F2592DE}"/>
              </a:ext>
            </a:extLst>
          </p:cNvPr>
          <p:cNvSpPr>
            <a:spLocks noGrp="1"/>
          </p:cNvSpPr>
          <p:nvPr>
            <p:ph type="sldNum" sz="quarter" idx="10"/>
          </p:nvPr>
        </p:nvSpPr>
        <p:spPr/>
        <p:txBody>
          <a:bodyPr/>
          <a:lstStyle/>
          <a:p>
            <a:fld id="{7347249A-F5BC-C94A-821D-4927D0ED6905}" type="slidenum">
              <a:rPr lang="en-US" smtClean="0"/>
              <a:t>‹#›</a:t>
            </a:fld>
            <a:endParaRPr lang="en-US" dirty="0"/>
          </a:p>
        </p:txBody>
      </p:sp>
      <p:sp>
        <p:nvSpPr>
          <p:cNvPr id="7" name="Title 1">
            <a:extLst>
              <a:ext uri="{FF2B5EF4-FFF2-40B4-BE49-F238E27FC236}">
                <a16:creationId xmlns:a16="http://schemas.microsoft.com/office/drawing/2014/main" id="{7D61FCAE-5FE9-CF32-2BA0-1B1FE572C144}"/>
              </a:ext>
            </a:extLst>
          </p:cNvPr>
          <p:cNvSpPr>
            <a:spLocks noGrp="1"/>
          </p:cNvSpPr>
          <p:nvPr>
            <p:ph type="ctrTitle" hasCustomPrompt="1"/>
          </p:nvPr>
        </p:nvSpPr>
        <p:spPr>
          <a:xfrm>
            <a:off x="262180" y="203584"/>
            <a:ext cx="7403841" cy="607728"/>
          </a:xfrm>
          <a:prstGeom prst="rect">
            <a:avLst/>
          </a:prstGeom>
        </p:spPr>
        <p:txBody>
          <a:bodyPr anchor="t">
            <a:normAutofit/>
          </a:bodyPr>
          <a:lstStyle>
            <a:lvl1pPr algn="l">
              <a:defRPr sz="3200" b="1">
                <a:latin typeface="Gudea" panose="02000000000000000000" pitchFamily="2" charset="77"/>
              </a:defRPr>
            </a:lvl1pPr>
          </a:lstStyle>
          <a:p>
            <a:r>
              <a:rPr lang="en-US" dirty="0"/>
              <a:t>Slide Title Plain</a:t>
            </a:r>
          </a:p>
        </p:txBody>
      </p:sp>
      <p:sp>
        <p:nvSpPr>
          <p:cNvPr id="9" name="Subtitle 2">
            <a:extLst>
              <a:ext uri="{FF2B5EF4-FFF2-40B4-BE49-F238E27FC236}">
                <a16:creationId xmlns:a16="http://schemas.microsoft.com/office/drawing/2014/main" id="{4CB0FE23-E20A-22E9-883E-5C80BB86DC7B}"/>
              </a:ext>
            </a:extLst>
          </p:cNvPr>
          <p:cNvSpPr>
            <a:spLocks noGrp="1"/>
          </p:cNvSpPr>
          <p:nvPr>
            <p:ph type="subTitle" idx="1" hasCustomPrompt="1"/>
          </p:nvPr>
        </p:nvSpPr>
        <p:spPr>
          <a:xfrm>
            <a:off x="262180" y="870086"/>
            <a:ext cx="8659325" cy="3458892"/>
          </a:xfrm>
          <a:prstGeom prst="rect">
            <a:avLst/>
          </a:prstGeom>
        </p:spPr>
        <p:txBody>
          <a:bodyPr>
            <a:normAutofit/>
          </a:bodyPr>
          <a:lstStyle>
            <a:lvl1pPr marL="0" indent="0" algn="l">
              <a:buNone/>
              <a:defRPr sz="1200">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r>
              <a:rPr lang="en-IE" dirty="0" err="1">
                <a:effectLst/>
              </a:rPr>
              <a:t>Aliquam</a:t>
            </a:r>
            <a:r>
              <a:rPr lang="en-IE" dirty="0">
                <a:effectLst/>
              </a:rPr>
              <a:t> </a:t>
            </a:r>
            <a:r>
              <a:rPr lang="en-IE" dirty="0" err="1">
                <a:effectLst/>
              </a:rPr>
              <a:t>erat</a:t>
            </a:r>
            <a:r>
              <a:rPr lang="en-IE" dirty="0">
                <a:effectLst/>
              </a:rPr>
              <a:t> </a:t>
            </a:r>
            <a:r>
              <a:rPr lang="en-IE" dirty="0" err="1">
                <a:effectLst/>
              </a:rPr>
              <a:t>volutpat</a:t>
            </a:r>
            <a:r>
              <a:rPr lang="en-IE" dirty="0">
                <a:effectLst/>
              </a:rPr>
              <a:t>. </a:t>
            </a:r>
            <a:r>
              <a:rPr lang="en-IE" dirty="0" err="1">
                <a:effectLst/>
              </a:rPr>
              <a:t>Quisque</a:t>
            </a:r>
            <a:r>
              <a:rPr lang="en-IE" dirty="0">
                <a:effectLst/>
              </a:rPr>
              <a:t> </a:t>
            </a:r>
            <a:r>
              <a:rPr lang="en-IE" dirty="0" err="1">
                <a:effectLst/>
              </a:rPr>
              <a:t>turpis</a:t>
            </a:r>
            <a:r>
              <a:rPr lang="en-IE" dirty="0">
                <a:effectLst/>
              </a:rPr>
              <a:t> </a:t>
            </a:r>
            <a:r>
              <a:rPr lang="en-IE" dirty="0" err="1">
                <a:effectLst/>
              </a:rPr>
              <a:t>enim</a:t>
            </a:r>
            <a:r>
              <a:rPr lang="en-IE" dirty="0">
                <a:effectLst/>
              </a:rPr>
              <a:t>, </a:t>
            </a:r>
            <a:r>
              <a:rPr lang="en-IE" dirty="0" err="1">
                <a:effectLst/>
              </a:rPr>
              <a:t>ultrices</a:t>
            </a:r>
            <a:r>
              <a:rPr lang="en-IE" dirty="0">
                <a:effectLst/>
              </a:rPr>
              <a:t> vitae </a:t>
            </a:r>
            <a:r>
              <a:rPr lang="en-IE" dirty="0" err="1">
                <a:effectLst/>
              </a:rPr>
              <a:t>viverra</a:t>
            </a:r>
            <a:r>
              <a:rPr lang="en-IE" dirty="0">
                <a:effectLst/>
              </a:rPr>
              <a:t> </a:t>
            </a:r>
            <a:r>
              <a:rPr lang="en-IE" dirty="0" err="1">
                <a:effectLst/>
              </a:rPr>
              <a:t>vel</a:t>
            </a:r>
            <a:r>
              <a:rPr lang="en-IE" dirty="0">
                <a:effectLst/>
              </a:rPr>
              <a:t>, auctor </a:t>
            </a:r>
            <a:r>
              <a:rPr lang="en-IE" dirty="0" err="1">
                <a:effectLst/>
              </a:rPr>
              <a:t>vel</a:t>
            </a:r>
            <a:r>
              <a:rPr lang="en-IE" dirty="0">
                <a:effectLst/>
              </a:rPr>
              <a:t> </a:t>
            </a:r>
            <a:r>
              <a:rPr lang="en-IE" dirty="0" err="1">
                <a:effectLst/>
              </a:rPr>
              <a:t>lacus</a:t>
            </a:r>
            <a:r>
              <a:rPr lang="en-IE" dirty="0">
                <a:effectLst/>
              </a:rPr>
              <a:t>. </a:t>
            </a:r>
            <a:r>
              <a:rPr lang="en-IE" dirty="0" err="1">
                <a:effectLst/>
              </a:rPr>
              <a:t>Vivamus</a:t>
            </a:r>
            <a:r>
              <a:rPr lang="en-IE" dirty="0">
                <a:effectLst/>
              </a:rPr>
              <a:t> </a:t>
            </a:r>
            <a:r>
              <a:rPr lang="en-IE" dirty="0" err="1">
                <a:effectLst/>
              </a:rPr>
              <a:t>sollicitudin</a:t>
            </a:r>
            <a:r>
              <a:rPr lang="en-IE" dirty="0">
                <a:effectLst/>
              </a:rPr>
              <a:t> </a:t>
            </a:r>
            <a:r>
              <a:rPr lang="en-IE" dirty="0" err="1">
                <a:effectLst/>
              </a:rPr>
              <a:t>tellus</a:t>
            </a:r>
            <a:r>
              <a:rPr lang="en-IE" dirty="0">
                <a:effectLst/>
              </a:rPr>
              <a:t> </a:t>
            </a:r>
            <a:r>
              <a:rPr lang="en-IE" dirty="0" err="1">
                <a:effectLst/>
              </a:rPr>
              <a:t>mauris</a:t>
            </a:r>
            <a:r>
              <a:rPr lang="en-IE" dirty="0">
                <a:effectLst/>
              </a:rPr>
              <a:t>, </a:t>
            </a:r>
            <a:r>
              <a:rPr lang="en-IE" dirty="0" err="1">
                <a:effectLst/>
              </a:rPr>
              <a:t>eu</a:t>
            </a:r>
            <a:r>
              <a:rPr lang="en-IE" dirty="0">
                <a:effectLst/>
              </a:rPr>
              <a:t> </a:t>
            </a:r>
            <a:r>
              <a:rPr lang="en-IE" dirty="0" err="1">
                <a:effectLst/>
              </a:rPr>
              <a:t>euismod</a:t>
            </a:r>
            <a:r>
              <a:rPr lang="en-IE" dirty="0">
                <a:effectLst/>
              </a:rPr>
              <a:t> ligula </a:t>
            </a:r>
            <a:r>
              <a:rPr lang="en-IE" dirty="0" err="1">
                <a:effectLst/>
              </a:rPr>
              <a:t>aliquam</a:t>
            </a:r>
            <a:r>
              <a:rPr lang="en-IE" dirty="0">
                <a:effectLst/>
              </a:rPr>
              <a:t> </a:t>
            </a:r>
            <a:r>
              <a:rPr lang="en-IE" dirty="0" err="1">
                <a:effectLst/>
              </a:rPr>
              <a:t>quis</a:t>
            </a:r>
            <a:r>
              <a:rPr lang="en-IE" dirty="0">
                <a:effectLst/>
              </a:rPr>
              <a:t>. </a:t>
            </a:r>
            <a:r>
              <a:rPr lang="en-IE" dirty="0" err="1">
                <a:effectLst/>
              </a:rPr>
              <a:t>Pellentesque</a:t>
            </a:r>
            <a:r>
              <a:rPr lang="en-IE" dirty="0">
                <a:effectLst/>
              </a:rPr>
              <a:t> </a:t>
            </a:r>
            <a:r>
              <a:rPr lang="en-IE" dirty="0" err="1">
                <a:effectLst/>
              </a:rPr>
              <a:t>eu</a:t>
            </a:r>
            <a:r>
              <a:rPr lang="en-IE" dirty="0">
                <a:effectLst/>
              </a:rPr>
              <a:t> </a:t>
            </a:r>
            <a:r>
              <a:rPr lang="en-IE" dirty="0" err="1">
                <a:effectLst/>
              </a:rPr>
              <a:t>dapibus</a:t>
            </a:r>
            <a:r>
              <a:rPr lang="en-IE" dirty="0">
                <a:effectLst/>
              </a:rPr>
              <a:t> </a:t>
            </a:r>
            <a:r>
              <a:rPr lang="en-IE" dirty="0" err="1">
                <a:effectLst/>
              </a:rPr>
              <a:t>odio</a:t>
            </a:r>
            <a:r>
              <a:rPr lang="en-IE" dirty="0">
                <a:effectLst/>
              </a:rPr>
              <a:t>, </a:t>
            </a:r>
            <a:r>
              <a:rPr lang="en-IE" dirty="0" err="1">
                <a:effectLst/>
              </a:rPr>
              <a:t>ut</a:t>
            </a:r>
            <a:r>
              <a:rPr lang="en-IE" dirty="0">
                <a:effectLst/>
              </a:rPr>
              <a:t> maximus </a:t>
            </a:r>
            <a:r>
              <a:rPr lang="en-IE" dirty="0" err="1">
                <a:effectLst/>
              </a:rPr>
              <a:t>risus</a:t>
            </a:r>
            <a:r>
              <a:rPr lang="en-IE" dirty="0">
                <a:effectLst/>
              </a:rPr>
              <a:t>. </a:t>
            </a:r>
            <a:r>
              <a:rPr lang="en-IE" dirty="0" err="1">
                <a:effectLst/>
              </a:rPr>
              <a:t>Praesent</a:t>
            </a:r>
            <a:r>
              <a:rPr lang="en-IE" dirty="0">
                <a:effectLst/>
              </a:rPr>
              <a:t> </a:t>
            </a:r>
            <a:r>
              <a:rPr lang="en-IE" dirty="0" err="1">
                <a:effectLst/>
              </a:rPr>
              <a:t>sodales</a:t>
            </a:r>
            <a:r>
              <a:rPr lang="en-IE" dirty="0">
                <a:effectLst/>
              </a:rPr>
              <a:t> ex </a:t>
            </a:r>
            <a:r>
              <a:rPr lang="en-IE" dirty="0" err="1">
                <a:effectLst/>
              </a:rPr>
              <a:t>sed</a:t>
            </a:r>
            <a:r>
              <a:rPr lang="en-IE" dirty="0">
                <a:effectLst/>
              </a:rPr>
              <a:t> </a:t>
            </a:r>
            <a:r>
              <a:rPr lang="en-IE" dirty="0" err="1">
                <a:effectLst/>
              </a:rPr>
              <a:t>massa</a:t>
            </a:r>
            <a:r>
              <a:rPr lang="en-IE" dirty="0">
                <a:effectLst/>
              </a:rPr>
              <a:t> </a:t>
            </a:r>
            <a:r>
              <a:rPr lang="en-IE" dirty="0" err="1">
                <a:effectLst/>
              </a:rPr>
              <a:t>egestas</a:t>
            </a:r>
            <a:r>
              <a:rPr lang="en-IE" dirty="0">
                <a:effectLst/>
              </a:rPr>
              <a:t> </a:t>
            </a:r>
            <a:r>
              <a:rPr lang="en-IE" dirty="0" err="1">
                <a:effectLst/>
              </a:rPr>
              <a:t>molestie</a:t>
            </a:r>
            <a:r>
              <a:rPr lang="en-IE" dirty="0">
                <a:effectLst/>
              </a:rPr>
              <a:t>. </a:t>
            </a:r>
          </a:p>
          <a:p>
            <a:br>
              <a:rPr lang="en-IE" dirty="0">
                <a:effectLst/>
              </a:rPr>
            </a:br>
            <a:r>
              <a:rPr lang="en-IE" dirty="0" err="1">
                <a:effectLst/>
              </a:rPr>
              <a:t>Nullam</a:t>
            </a:r>
            <a:r>
              <a:rPr lang="en-IE" dirty="0">
                <a:effectLst/>
              </a:rPr>
              <a:t> </a:t>
            </a:r>
            <a:r>
              <a:rPr lang="en-IE" dirty="0" err="1">
                <a:effectLst/>
              </a:rPr>
              <a:t>sed</a:t>
            </a:r>
            <a:r>
              <a:rPr lang="en-IE" dirty="0">
                <a:effectLst/>
              </a:rPr>
              <a:t> </a:t>
            </a:r>
            <a:r>
              <a:rPr lang="en-IE" dirty="0" err="1">
                <a:effectLst/>
              </a:rPr>
              <a:t>elit</a:t>
            </a:r>
            <a:r>
              <a:rPr lang="en-IE" dirty="0">
                <a:effectLst/>
              </a:rPr>
              <a:t> libero. </a:t>
            </a:r>
            <a:r>
              <a:rPr lang="en-IE" dirty="0" err="1">
                <a:effectLst/>
              </a:rPr>
              <a:t>Quisque</a:t>
            </a:r>
            <a:r>
              <a:rPr lang="en-IE" dirty="0">
                <a:effectLst/>
              </a:rPr>
              <a:t> </a:t>
            </a:r>
            <a:r>
              <a:rPr lang="en-IE" dirty="0" err="1">
                <a:effectLst/>
              </a:rPr>
              <a:t>leo</a:t>
            </a:r>
            <a:r>
              <a:rPr lang="en-IE" dirty="0">
                <a:effectLst/>
              </a:rPr>
              <a:t> mi, vestibulum </a:t>
            </a:r>
            <a:r>
              <a:rPr lang="en-IE" dirty="0" err="1">
                <a:effectLst/>
              </a:rPr>
              <a:t>vel</a:t>
            </a:r>
            <a:r>
              <a:rPr lang="en-IE" dirty="0">
                <a:effectLst/>
              </a:rPr>
              <a:t> </a:t>
            </a:r>
            <a:r>
              <a:rPr lang="en-IE" dirty="0" err="1">
                <a:effectLst/>
              </a:rPr>
              <a:t>venenatis</a:t>
            </a:r>
            <a:r>
              <a:rPr lang="en-IE" dirty="0">
                <a:effectLst/>
              </a:rPr>
              <a:t> at, pulvinar </a:t>
            </a:r>
            <a:r>
              <a:rPr lang="en-IE" dirty="0" err="1">
                <a:effectLst/>
              </a:rPr>
              <a:t>eu</a:t>
            </a:r>
            <a:r>
              <a:rPr lang="en-IE" dirty="0">
                <a:effectLst/>
              </a:rPr>
              <a:t> </a:t>
            </a:r>
            <a:r>
              <a:rPr lang="en-IE" dirty="0" err="1">
                <a:effectLst/>
              </a:rPr>
              <a:t>urna</a:t>
            </a:r>
            <a:r>
              <a:rPr lang="en-IE" dirty="0">
                <a:effectLst/>
              </a:rPr>
              <a:t>. Donec </a:t>
            </a:r>
            <a:r>
              <a:rPr lang="en-IE" dirty="0" err="1">
                <a:effectLst/>
              </a:rPr>
              <a:t>hendrerit</a:t>
            </a:r>
            <a:r>
              <a:rPr lang="en-IE" dirty="0">
                <a:effectLst/>
              </a:rPr>
              <a:t> </a:t>
            </a:r>
            <a:r>
              <a:rPr lang="en-IE" dirty="0" err="1">
                <a:effectLst/>
              </a:rPr>
              <a:t>posuere</a:t>
            </a:r>
            <a:r>
              <a:rPr lang="en-IE" dirty="0">
                <a:effectLst/>
              </a:rPr>
              <a:t> </a:t>
            </a:r>
            <a:r>
              <a:rPr lang="en-IE" dirty="0" err="1">
                <a:effectLst/>
              </a:rPr>
              <a:t>turpis</a:t>
            </a:r>
            <a:r>
              <a:rPr lang="en-IE" dirty="0">
                <a:effectLst/>
              </a:rPr>
              <a:t> vitae </a:t>
            </a:r>
            <a:r>
              <a:rPr lang="en-IE" dirty="0" err="1">
                <a:effectLst/>
              </a:rPr>
              <a:t>sagittis</a:t>
            </a:r>
            <a:r>
              <a:rPr lang="en-IE" dirty="0">
                <a:effectLst/>
              </a:rPr>
              <a:t>. </a:t>
            </a:r>
            <a:r>
              <a:rPr lang="en-IE" dirty="0" err="1">
                <a:effectLst/>
              </a:rPr>
              <a:t>Mauris</a:t>
            </a:r>
            <a:r>
              <a:rPr lang="en-IE" dirty="0">
                <a:effectLst/>
              </a:rPr>
              <a:t> </a:t>
            </a:r>
            <a:r>
              <a:rPr lang="en-IE" dirty="0" err="1">
                <a:effectLst/>
              </a:rPr>
              <a:t>commodo</a:t>
            </a:r>
            <a:r>
              <a:rPr lang="en-IE" dirty="0">
                <a:effectLst/>
              </a:rPr>
              <a:t> </a:t>
            </a:r>
            <a:r>
              <a:rPr lang="en-IE" dirty="0" err="1">
                <a:effectLst/>
              </a:rPr>
              <a:t>neque</a:t>
            </a:r>
            <a:r>
              <a:rPr lang="en-IE" dirty="0">
                <a:effectLst/>
              </a:rPr>
              <a:t> </a:t>
            </a:r>
            <a:r>
              <a:rPr lang="en-IE" dirty="0" err="1">
                <a:effectLst/>
              </a:rPr>
              <a:t>nec</a:t>
            </a:r>
            <a:r>
              <a:rPr lang="en-IE" dirty="0">
                <a:effectLst/>
              </a:rPr>
              <a:t> </a:t>
            </a:r>
            <a:r>
              <a:rPr lang="en-IE" dirty="0" err="1">
                <a:effectLst/>
              </a:rPr>
              <a:t>neque</a:t>
            </a:r>
            <a:r>
              <a:rPr lang="en-IE" dirty="0">
                <a:effectLst/>
              </a:rPr>
              <a:t> </a:t>
            </a:r>
            <a:r>
              <a:rPr lang="en-IE" dirty="0" err="1">
                <a:effectLst/>
              </a:rPr>
              <a:t>ultricies</a:t>
            </a:r>
            <a:r>
              <a:rPr lang="en-IE" dirty="0">
                <a:effectLst/>
              </a:rPr>
              <a:t>, </a:t>
            </a:r>
            <a:r>
              <a:rPr lang="en-IE" dirty="0" err="1">
                <a:effectLst/>
              </a:rPr>
              <a:t>tincidunt</a:t>
            </a:r>
            <a:r>
              <a:rPr lang="en-IE" dirty="0">
                <a:effectLst/>
              </a:rPr>
              <a:t> vestibulum </a:t>
            </a:r>
            <a:r>
              <a:rPr lang="en-IE" dirty="0" err="1">
                <a:effectLst/>
              </a:rPr>
              <a:t>arcu</a:t>
            </a:r>
            <a:r>
              <a:rPr lang="en-IE" dirty="0">
                <a:effectLst/>
              </a:rPr>
              <a:t> </a:t>
            </a:r>
            <a:r>
              <a:rPr lang="en-IE" dirty="0" err="1">
                <a:effectLst/>
              </a:rPr>
              <a:t>viverra</a:t>
            </a:r>
            <a:r>
              <a:rPr lang="en-IE" dirty="0">
                <a:effectLst/>
              </a:rPr>
              <a:t>. 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Duis </a:t>
            </a:r>
            <a:r>
              <a:rPr lang="en-IE" dirty="0" err="1">
                <a:effectLst/>
              </a:rPr>
              <a:t>tristique</a:t>
            </a:r>
            <a:r>
              <a:rPr lang="en-IE" dirty="0">
                <a:effectLst/>
              </a:rPr>
              <a:t> nisi </a:t>
            </a:r>
            <a:r>
              <a:rPr lang="en-IE" dirty="0" err="1">
                <a:effectLst/>
              </a:rPr>
              <a:t>vel</a:t>
            </a:r>
            <a:r>
              <a:rPr lang="en-IE" dirty="0">
                <a:effectLst/>
              </a:rPr>
              <a:t> ipsum vestibulum, sit </a:t>
            </a:r>
            <a:r>
              <a:rPr lang="en-IE" dirty="0" err="1">
                <a:effectLst/>
              </a:rPr>
              <a:t>amet</a:t>
            </a:r>
            <a:r>
              <a:rPr lang="en-IE" dirty="0">
                <a:effectLst/>
              </a:rPr>
              <a:t> </a:t>
            </a:r>
            <a:r>
              <a:rPr lang="en-IE" dirty="0" err="1">
                <a:effectLst/>
              </a:rPr>
              <a:t>molestie</a:t>
            </a:r>
            <a:r>
              <a:rPr lang="en-IE" dirty="0">
                <a:effectLst/>
              </a:rPr>
              <a:t> ante </a:t>
            </a:r>
            <a:r>
              <a:rPr lang="en-IE" dirty="0" err="1">
                <a:effectLst/>
              </a:rPr>
              <a:t>rhoncus</a:t>
            </a:r>
            <a:r>
              <a:rPr lang="en-IE" dirty="0">
                <a:effectLst/>
              </a:rPr>
              <a:t>.</a:t>
            </a:r>
            <a:endParaRPr lang="en-US" dirty="0"/>
          </a:p>
        </p:txBody>
      </p:sp>
    </p:spTree>
    <p:extLst>
      <p:ext uri="{BB962C8B-B14F-4D97-AF65-F5344CB8AC3E}">
        <p14:creationId xmlns:p14="http://schemas.microsoft.com/office/powerpoint/2010/main" val="377632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Break-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6337" y="2308624"/>
            <a:ext cx="8695168" cy="526253"/>
          </a:xfrm>
          <a:prstGeom prst="rect">
            <a:avLst/>
          </a:prstGeom>
        </p:spPr>
        <p:txBody>
          <a:bodyPr anchor="t">
            <a:noAutofit/>
          </a:bodyPr>
          <a:lstStyle>
            <a:lvl1pPr algn="ctr">
              <a:defRPr sz="3600" b="1">
                <a:latin typeface="Gudea" panose="02000000000000000000" pitchFamily="2" charset="77"/>
              </a:defRPr>
            </a:lvl1pPr>
          </a:lstStyle>
          <a:p>
            <a:r>
              <a:rPr lang="en-US" dirty="0"/>
              <a:t>Slide Title – Click To Edit</a:t>
            </a:r>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4708489"/>
            <a:ext cx="4038609" cy="439787"/>
          </a:xfrm>
          <a:prstGeom prst="rect">
            <a:avLst/>
          </a:prstGeom>
        </p:spPr>
      </p:pic>
      <p:sp>
        <p:nvSpPr>
          <p:cNvPr id="3" name="Slide Number Placeholder 2">
            <a:extLst>
              <a:ext uri="{FF2B5EF4-FFF2-40B4-BE49-F238E27FC236}">
                <a16:creationId xmlns:a16="http://schemas.microsoft.com/office/drawing/2014/main" id="{133D5C94-A72A-CF53-3A7E-AAD1CB399F29}"/>
              </a:ext>
            </a:extLst>
          </p:cNvPr>
          <p:cNvSpPr>
            <a:spLocks noGrp="1"/>
          </p:cNvSpPr>
          <p:nvPr>
            <p:ph type="sldNum" sz="quarter" idx="10"/>
          </p:nvPr>
        </p:nvSpPr>
        <p:spPr/>
        <p:txBody>
          <a:bodyPr/>
          <a:lstStyle/>
          <a:p>
            <a:fld id="{7347249A-F5BC-C94A-821D-4927D0ED6905}" type="slidenum">
              <a:rPr lang="en-US" smtClean="0"/>
              <a:t>‹#›</a:t>
            </a:fld>
            <a:endParaRPr lang="en-US" dirty="0"/>
          </a:p>
        </p:txBody>
      </p:sp>
      <p:pic>
        <p:nvPicPr>
          <p:cNvPr id="4" name="Graphic 3">
            <a:extLst>
              <a:ext uri="{FF2B5EF4-FFF2-40B4-BE49-F238E27FC236}">
                <a16:creationId xmlns:a16="http://schemas.microsoft.com/office/drawing/2014/main" id="{08907640-AC44-CA0D-5035-55F2DE01F42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0"/>
            <a:ext cx="4038609" cy="439787"/>
          </a:xfrm>
          <a:prstGeom prst="rect">
            <a:avLst/>
          </a:prstGeom>
        </p:spPr>
      </p:pic>
    </p:spTree>
    <p:extLst>
      <p:ext uri="{BB962C8B-B14F-4D97-AF65-F5344CB8AC3E}">
        <p14:creationId xmlns:p14="http://schemas.microsoft.com/office/powerpoint/2010/main" val="111410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Three-Poi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8970" y="805168"/>
            <a:ext cx="8672535" cy="439788"/>
          </a:xfrm>
          <a:prstGeom prst="rect">
            <a:avLst/>
          </a:prstGeom>
        </p:spPr>
        <p:txBody>
          <a:bodyPr anchor="t">
            <a:normAutofit/>
          </a:bodyPr>
          <a:lstStyle>
            <a:lvl1pPr algn="ctr">
              <a:defRPr sz="3200" b="1">
                <a:latin typeface="Gudea" panose="02000000000000000000" pitchFamily="2" charset="77"/>
              </a:defRPr>
            </a:lvl1pPr>
          </a:lstStyle>
          <a:p>
            <a:r>
              <a:rPr lang="en-US" dirty="0"/>
              <a:t>Slide Title</a:t>
            </a:r>
          </a:p>
        </p:txBody>
      </p:sp>
      <p:sp>
        <p:nvSpPr>
          <p:cNvPr id="3" name="Subtitle 2"/>
          <p:cNvSpPr>
            <a:spLocks noGrp="1"/>
          </p:cNvSpPr>
          <p:nvPr>
            <p:ph type="subTitle" idx="1" hasCustomPrompt="1"/>
          </p:nvPr>
        </p:nvSpPr>
        <p:spPr>
          <a:xfrm>
            <a:off x="248968" y="1641436"/>
            <a:ext cx="2700000" cy="2719431"/>
          </a:xfrm>
          <a:prstGeom prst="rect">
            <a:avLst/>
          </a:prstGeom>
        </p:spPr>
        <p:txBody>
          <a:bodyPr lIns="90000">
            <a:noAutofit/>
          </a:bodyPr>
          <a:lstStyle>
            <a:lvl1pPr marL="0" indent="0" algn="l">
              <a:buFont typeface="+mj-lt"/>
              <a:buNone/>
              <a:defRPr sz="1200" b="1">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endParaRPr lang="en-US" dirty="0"/>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4708489"/>
            <a:ext cx="4038609" cy="439787"/>
          </a:xfrm>
          <a:prstGeom prst="rect">
            <a:avLst/>
          </a:prstGeom>
        </p:spPr>
      </p:pic>
      <p:sp>
        <p:nvSpPr>
          <p:cNvPr id="23" name="Text Placeholder 22">
            <a:extLst>
              <a:ext uri="{FF2B5EF4-FFF2-40B4-BE49-F238E27FC236}">
                <a16:creationId xmlns:a16="http://schemas.microsoft.com/office/drawing/2014/main" id="{18D7F846-3091-9D5C-6924-10512DCEF763}"/>
              </a:ext>
            </a:extLst>
          </p:cNvPr>
          <p:cNvSpPr>
            <a:spLocks noGrp="1"/>
          </p:cNvSpPr>
          <p:nvPr>
            <p:ph type="body" sz="quarter" idx="10" hasCustomPrompt="1"/>
          </p:nvPr>
        </p:nvSpPr>
        <p:spPr>
          <a:xfrm>
            <a:off x="3235237" y="1633820"/>
            <a:ext cx="2700000" cy="2729501"/>
          </a:xfrm>
          <a:prstGeom prst="rect">
            <a:avLst/>
          </a:prstGeom>
        </p:spPr>
        <p:txBody>
          <a:bodyPr>
            <a:normAutofit/>
          </a:bodyPr>
          <a:lstStyle>
            <a:lvl1pPr marL="0" indent="0">
              <a:buNone/>
              <a:defRPr sz="1200" b="1">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endParaRPr lang="en-US" dirty="0"/>
          </a:p>
          <a:p>
            <a:pPr lvl="0"/>
            <a:endParaRPr lang="en-US" dirty="0"/>
          </a:p>
        </p:txBody>
      </p:sp>
      <p:sp>
        <p:nvSpPr>
          <p:cNvPr id="24" name="Text Placeholder 22">
            <a:extLst>
              <a:ext uri="{FF2B5EF4-FFF2-40B4-BE49-F238E27FC236}">
                <a16:creationId xmlns:a16="http://schemas.microsoft.com/office/drawing/2014/main" id="{689C8619-C174-5A5E-FC1F-2F5DD08C6F85}"/>
              </a:ext>
            </a:extLst>
          </p:cNvPr>
          <p:cNvSpPr>
            <a:spLocks noGrp="1"/>
          </p:cNvSpPr>
          <p:nvPr>
            <p:ph type="body" sz="quarter" idx="11" hasCustomPrompt="1"/>
          </p:nvPr>
        </p:nvSpPr>
        <p:spPr>
          <a:xfrm>
            <a:off x="6221505" y="1633820"/>
            <a:ext cx="2700000" cy="2729501"/>
          </a:xfrm>
          <a:prstGeom prst="rect">
            <a:avLst/>
          </a:prstGeom>
        </p:spPr>
        <p:txBody>
          <a:bodyPr>
            <a:normAutofit/>
          </a:bodyPr>
          <a:lstStyle>
            <a:lvl1pPr marL="0" indent="0">
              <a:buNone/>
              <a:defRPr sz="1200" b="1">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 </a:t>
            </a:r>
            <a:r>
              <a:rPr lang="en-IE" dirty="0" err="1">
                <a:effectLst/>
              </a:rPr>
              <a:t>finibus</a:t>
            </a:r>
            <a:r>
              <a:rPr lang="en-IE" dirty="0">
                <a:effectLst/>
              </a:rPr>
              <a:t> </a:t>
            </a:r>
            <a:r>
              <a:rPr lang="en-IE" dirty="0" err="1">
                <a:effectLst/>
              </a:rPr>
              <a:t>nec</a:t>
            </a:r>
            <a:r>
              <a:rPr lang="en-IE" dirty="0">
                <a:effectLst/>
              </a:rPr>
              <a:t> gravida </a:t>
            </a:r>
            <a:r>
              <a:rPr lang="en-IE" dirty="0" err="1">
                <a:effectLst/>
              </a:rPr>
              <a:t>vel</a:t>
            </a:r>
            <a:r>
              <a:rPr lang="en-IE" dirty="0">
                <a:effectLst/>
              </a:rPr>
              <a:t>, pulvinar </a:t>
            </a:r>
            <a:r>
              <a:rPr lang="en-IE" dirty="0" err="1">
                <a:effectLst/>
              </a:rPr>
              <a:t>eu</a:t>
            </a:r>
            <a:r>
              <a:rPr lang="en-IE" dirty="0">
                <a:effectLst/>
              </a:rPr>
              <a:t> </a:t>
            </a:r>
            <a:r>
              <a:rPr lang="en-IE" dirty="0" err="1">
                <a:effectLst/>
              </a:rPr>
              <a:t>urna</a:t>
            </a:r>
            <a:r>
              <a:rPr lang="en-IE" dirty="0">
                <a:effectLst/>
              </a:rPr>
              <a:t>. </a:t>
            </a:r>
            <a:endParaRPr lang="en-US" dirty="0"/>
          </a:p>
          <a:p>
            <a:pPr lvl="0"/>
            <a:endParaRPr lang="en-US" dirty="0"/>
          </a:p>
        </p:txBody>
      </p:sp>
      <p:sp>
        <p:nvSpPr>
          <p:cNvPr id="4" name="Slide Number Placeholder 3">
            <a:extLst>
              <a:ext uri="{FF2B5EF4-FFF2-40B4-BE49-F238E27FC236}">
                <a16:creationId xmlns:a16="http://schemas.microsoft.com/office/drawing/2014/main" id="{048E609A-A2B5-E79C-C676-8B850B840197}"/>
              </a:ext>
            </a:extLst>
          </p:cNvPr>
          <p:cNvSpPr>
            <a:spLocks noGrp="1"/>
          </p:cNvSpPr>
          <p:nvPr>
            <p:ph type="sldNum" sz="quarter" idx="12"/>
          </p:nvPr>
        </p:nvSpPr>
        <p:spPr/>
        <p:txBody>
          <a:bodyPr/>
          <a:lstStyle/>
          <a:p>
            <a:fld id="{7347249A-F5BC-C94A-821D-4927D0ED6905}" type="slidenum">
              <a:rPr lang="en-US" smtClean="0"/>
              <a:t>‹#›</a:t>
            </a:fld>
            <a:endParaRPr lang="en-US" dirty="0"/>
          </a:p>
        </p:txBody>
      </p:sp>
      <p:pic>
        <p:nvPicPr>
          <p:cNvPr id="5" name="Graphic 4">
            <a:extLst>
              <a:ext uri="{FF2B5EF4-FFF2-40B4-BE49-F238E27FC236}">
                <a16:creationId xmlns:a16="http://schemas.microsoft.com/office/drawing/2014/main" id="{7D03F2F2-6A73-0847-DE0B-DCADDED917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0"/>
            <a:ext cx="4038609" cy="439787"/>
          </a:xfrm>
          <a:prstGeom prst="rect">
            <a:avLst/>
          </a:prstGeom>
        </p:spPr>
      </p:pic>
    </p:spTree>
    <p:extLst>
      <p:ext uri="{BB962C8B-B14F-4D97-AF65-F5344CB8AC3E}">
        <p14:creationId xmlns:p14="http://schemas.microsoft.com/office/powerpoint/2010/main" val="124768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Text-Left-R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2495" y="935212"/>
            <a:ext cx="2943491" cy="3271595"/>
          </a:xfrm>
          <a:prstGeom prst="rect">
            <a:avLst/>
          </a:prstGeom>
        </p:spPr>
        <p:txBody>
          <a:bodyPr>
            <a:noAutofit/>
          </a:bodyPr>
          <a:lstStyle>
            <a:lvl1pPr marL="0" indent="0" algn="l">
              <a:buNone/>
              <a:defRPr sz="2000" b="1">
                <a:latin typeface="Gudea" panose="02000000000000000000"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IE" dirty="0">
                <a:effectLst/>
              </a:rPr>
              <a:t>Lorem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consectetur</a:t>
            </a:r>
            <a:r>
              <a:rPr lang="en-IE" dirty="0">
                <a:effectLst/>
              </a:rPr>
              <a:t>, </a:t>
            </a:r>
            <a:r>
              <a:rPr lang="en-IE" dirty="0" err="1">
                <a:effectLst/>
              </a:rPr>
              <a:t>adipiscing</a:t>
            </a:r>
            <a:r>
              <a:rPr lang="en-IE" dirty="0">
                <a:effectLst/>
              </a:rPr>
              <a:t> </a:t>
            </a:r>
            <a:r>
              <a:rPr lang="en-IE" dirty="0" err="1">
                <a:effectLst/>
              </a:rPr>
              <a:t>elit</a:t>
            </a:r>
            <a:r>
              <a:rPr lang="en-IE" dirty="0">
                <a:effectLst/>
              </a:rPr>
              <a:t>. Cras </a:t>
            </a:r>
            <a:r>
              <a:rPr lang="en-IE" dirty="0" err="1">
                <a:effectLst/>
              </a:rPr>
              <a:t>elis</a:t>
            </a:r>
            <a:r>
              <a:rPr lang="en-IE" dirty="0">
                <a:effectLst/>
              </a:rPr>
              <a:t> </a:t>
            </a:r>
            <a:r>
              <a:rPr lang="en-IE" dirty="0" err="1">
                <a:effectLst/>
              </a:rPr>
              <a:t>enim</a:t>
            </a:r>
            <a:r>
              <a:rPr lang="en-IE" dirty="0">
                <a:effectLst/>
              </a:rPr>
              <a:t>.</a:t>
            </a:r>
            <a:endParaRPr lang="en-US" dirty="0"/>
          </a:p>
        </p:txBody>
      </p:sp>
      <p:pic>
        <p:nvPicPr>
          <p:cNvPr id="8" name="Graphic 7">
            <a:extLst>
              <a:ext uri="{FF2B5EF4-FFF2-40B4-BE49-F238E27FC236}">
                <a16:creationId xmlns:a16="http://schemas.microsoft.com/office/drawing/2014/main" id="{B10DF994-6CEF-86AC-A892-BE8A2C1F1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6907" y="4363321"/>
            <a:ext cx="874598" cy="621425"/>
          </a:xfrm>
          <a:prstGeom prst="rect">
            <a:avLst/>
          </a:prstGeom>
        </p:spPr>
      </p:pic>
      <p:pic>
        <p:nvPicPr>
          <p:cNvPr id="12" name="Graphic 11">
            <a:extLst>
              <a:ext uri="{FF2B5EF4-FFF2-40B4-BE49-F238E27FC236}">
                <a16:creationId xmlns:a16="http://schemas.microsoft.com/office/drawing/2014/main" id="{E54EDC8F-DE68-0FB8-AC44-0053E5894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4708489"/>
            <a:ext cx="4038609" cy="439787"/>
          </a:xfrm>
          <a:prstGeom prst="rect">
            <a:avLst/>
          </a:prstGeom>
        </p:spPr>
      </p:pic>
      <p:sp>
        <p:nvSpPr>
          <p:cNvPr id="7" name="Text Placeholder 6">
            <a:extLst>
              <a:ext uri="{FF2B5EF4-FFF2-40B4-BE49-F238E27FC236}">
                <a16:creationId xmlns:a16="http://schemas.microsoft.com/office/drawing/2014/main" id="{67D9D526-97C4-1912-4379-012BB4A0DD7E}"/>
              </a:ext>
            </a:extLst>
          </p:cNvPr>
          <p:cNvSpPr>
            <a:spLocks noGrp="1"/>
          </p:cNvSpPr>
          <p:nvPr>
            <p:ph type="body" sz="quarter" idx="10" hasCustomPrompt="1"/>
          </p:nvPr>
        </p:nvSpPr>
        <p:spPr>
          <a:xfrm>
            <a:off x="3402013" y="934602"/>
            <a:ext cx="5519492" cy="3274296"/>
          </a:xfrm>
          <a:prstGeom prst="rect">
            <a:avLst/>
          </a:prstGeom>
        </p:spPr>
        <p:txBody>
          <a:bodyPr>
            <a:no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r>
              <a:rPr lang="en-IE" b="0" dirty="0">
                <a:effectLst/>
              </a:rPr>
              <a:t>Lorem ipsum </a:t>
            </a:r>
            <a:r>
              <a:rPr lang="en-IE" b="0" dirty="0" err="1">
                <a:effectLst/>
              </a:rPr>
              <a:t>dolor</a:t>
            </a:r>
            <a:r>
              <a:rPr lang="en-IE" b="0" dirty="0">
                <a:effectLst/>
              </a:rPr>
              <a:t> sit </a:t>
            </a:r>
            <a:r>
              <a:rPr lang="en-IE" b="0" dirty="0" err="1">
                <a:effectLst/>
              </a:rPr>
              <a:t>amet</a:t>
            </a:r>
            <a:r>
              <a:rPr lang="en-IE" b="0" dirty="0">
                <a:effectLst/>
              </a:rPr>
              <a:t> </a:t>
            </a:r>
            <a:r>
              <a:rPr lang="en-IE" b="0" dirty="0" err="1">
                <a:effectLst/>
              </a:rPr>
              <a:t>consectetur</a:t>
            </a:r>
            <a:r>
              <a:rPr lang="en-IE" b="0" dirty="0">
                <a:effectLst/>
              </a:rPr>
              <a:t>, </a:t>
            </a:r>
            <a:r>
              <a:rPr lang="en-IE" b="0" dirty="0" err="1">
                <a:effectLst/>
              </a:rPr>
              <a:t>adipiscing</a:t>
            </a:r>
            <a:r>
              <a:rPr lang="en-IE" b="0" dirty="0">
                <a:effectLst/>
              </a:rPr>
              <a:t> </a:t>
            </a:r>
            <a:r>
              <a:rPr lang="en-IE" b="0" dirty="0" err="1">
                <a:effectLst/>
              </a:rPr>
              <a:t>elit</a:t>
            </a:r>
            <a:r>
              <a:rPr lang="en-IE" b="0" dirty="0">
                <a:effectLst/>
              </a:rPr>
              <a:t>. Cras </a:t>
            </a:r>
            <a:r>
              <a:rPr lang="en-IE" b="0" dirty="0" err="1">
                <a:effectLst/>
              </a:rPr>
              <a:t>elis</a:t>
            </a:r>
            <a:r>
              <a:rPr lang="en-IE" b="0" dirty="0">
                <a:effectLst/>
              </a:rPr>
              <a:t> </a:t>
            </a:r>
            <a:r>
              <a:rPr lang="en-IE" b="0" dirty="0" err="1">
                <a:effectLst/>
              </a:rPr>
              <a:t>enim</a:t>
            </a:r>
            <a:r>
              <a:rPr lang="en-IE" b="0" dirty="0">
                <a:effectLst/>
              </a:rPr>
              <a:t>, </a:t>
            </a:r>
            <a:r>
              <a:rPr lang="en-IE" b="0" dirty="0" err="1">
                <a:effectLst/>
              </a:rPr>
              <a:t>finibus</a:t>
            </a:r>
            <a:r>
              <a:rPr lang="en-IE" b="0" dirty="0">
                <a:effectLst/>
              </a:rPr>
              <a:t> </a:t>
            </a:r>
            <a:r>
              <a:rPr lang="en-IE" b="0" dirty="0" err="1">
                <a:effectLst/>
              </a:rPr>
              <a:t>nec</a:t>
            </a:r>
            <a:r>
              <a:rPr lang="en-IE" b="0" dirty="0">
                <a:effectLst/>
              </a:rPr>
              <a:t> gravida </a:t>
            </a:r>
            <a:r>
              <a:rPr lang="en-IE" b="0" dirty="0" err="1">
                <a:effectLst/>
              </a:rPr>
              <a:t>vel</a:t>
            </a:r>
            <a:r>
              <a:rPr lang="en-IE" b="0" dirty="0">
                <a:effectLst/>
              </a:rPr>
              <a:t>, pulvinar </a:t>
            </a:r>
            <a:r>
              <a:rPr lang="en-IE" b="0" dirty="0" err="1">
                <a:effectLst/>
              </a:rPr>
              <a:t>eu</a:t>
            </a:r>
            <a:r>
              <a:rPr lang="en-IE" b="0" dirty="0">
                <a:effectLst/>
              </a:rPr>
              <a:t> </a:t>
            </a:r>
            <a:r>
              <a:rPr lang="en-IE" b="0" dirty="0" err="1">
                <a:effectLst/>
              </a:rPr>
              <a:t>urna</a:t>
            </a:r>
            <a:r>
              <a:rPr lang="en-IE" b="0" dirty="0">
                <a:effectLst/>
              </a:rPr>
              <a:t>. </a:t>
            </a:r>
            <a:r>
              <a:rPr lang="en-IE" b="0" dirty="0" err="1">
                <a:effectLst/>
              </a:rPr>
              <a:t>Aliquam</a:t>
            </a:r>
            <a:r>
              <a:rPr lang="en-IE" b="0" dirty="0">
                <a:effectLst/>
              </a:rPr>
              <a:t> </a:t>
            </a:r>
            <a:r>
              <a:rPr lang="en-IE" b="0" dirty="0" err="1">
                <a:effectLst/>
              </a:rPr>
              <a:t>erat</a:t>
            </a:r>
            <a:r>
              <a:rPr lang="en-IE" b="0" dirty="0">
                <a:effectLst/>
              </a:rPr>
              <a:t> </a:t>
            </a:r>
            <a:r>
              <a:rPr lang="en-IE" b="0" dirty="0" err="1">
                <a:effectLst/>
              </a:rPr>
              <a:t>volutpat</a:t>
            </a:r>
            <a:r>
              <a:rPr lang="en-IE" b="0" dirty="0">
                <a:effectLst/>
              </a:rPr>
              <a:t>. </a:t>
            </a:r>
            <a:r>
              <a:rPr lang="en-IE" b="0" dirty="0" err="1">
                <a:effectLst/>
              </a:rPr>
              <a:t>Quisque</a:t>
            </a:r>
            <a:r>
              <a:rPr lang="en-IE" b="0" dirty="0">
                <a:effectLst/>
              </a:rPr>
              <a:t> </a:t>
            </a:r>
            <a:r>
              <a:rPr lang="en-IE" b="0" dirty="0" err="1">
                <a:effectLst/>
              </a:rPr>
              <a:t>turpis</a:t>
            </a:r>
            <a:r>
              <a:rPr lang="en-IE" b="0" dirty="0">
                <a:effectLst/>
              </a:rPr>
              <a:t> </a:t>
            </a:r>
            <a:r>
              <a:rPr lang="en-IE" b="0" dirty="0" err="1">
                <a:effectLst/>
              </a:rPr>
              <a:t>enim</a:t>
            </a:r>
            <a:r>
              <a:rPr lang="en-IE" b="0" dirty="0">
                <a:effectLst/>
              </a:rPr>
              <a:t>, </a:t>
            </a:r>
            <a:r>
              <a:rPr lang="en-IE" b="0" dirty="0" err="1">
                <a:effectLst/>
              </a:rPr>
              <a:t>ultrices</a:t>
            </a:r>
            <a:r>
              <a:rPr lang="en-IE" b="0" dirty="0">
                <a:effectLst/>
              </a:rPr>
              <a:t> vitae </a:t>
            </a:r>
            <a:r>
              <a:rPr lang="en-IE" b="0" dirty="0" err="1">
                <a:effectLst/>
              </a:rPr>
              <a:t>viverra</a:t>
            </a:r>
            <a:r>
              <a:rPr lang="en-IE" b="0" dirty="0">
                <a:effectLst/>
              </a:rPr>
              <a:t> </a:t>
            </a:r>
            <a:r>
              <a:rPr lang="en-IE" b="0" dirty="0" err="1">
                <a:effectLst/>
              </a:rPr>
              <a:t>vel</a:t>
            </a:r>
            <a:r>
              <a:rPr lang="en-IE" b="0" dirty="0">
                <a:effectLst/>
              </a:rPr>
              <a:t>, auctor </a:t>
            </a:r>
            <a:r>
              <a:rPr lang="en-IE" b="0" dirty="0" err="1">
                <a:effectLst/>
              </a:rPr>
              <a:t>vel</a:t>
            </a:r>
            <a:r>
              <a:rPr lang="en-IE" b="0" dirty="0">
                <a:effectLst/>
              </a:rPr>
              <a:t> </a:t>
            </a:r>
            <a:r>
              <a:rPr lang="en-IE" b="0" dirty="0" err="1">
                <a:effectLst/>
              </a:rPr>
              <a:t>lacus</a:t>
            </a:r>
            <a:r>
              <a:rPr lang="en-IE" b="0" dirty="0">
                <a:effectLst/>
              </a:rPr>
              <a:t>. </a:t>
            </a:r>
            <a:r>
              <a:rPr lang="en-IE" b="0" dirty="0" err="1">
                <a:effectLst/>
              </a:rPr>
              <a:t>Vivamus</a:t>
            </a:r>
            <a:r>
              <a:rPr lang="en-IE" b="0" dirty="0">
                <a:effectLst/>
              </a:rPr>
              <a:t> </a:t>
            </a:r>
            <a:r>
              <a:rPr lang="en-IE" b="0" dirty="0" err="1">
                <a:effectLst/>
              </a:rPr>
              <a:t>sollicitudin</a:t>
            </a:r>
            <a:r>
              <a:rPr lang="en-IE" b="0" dirty="0">
                <a:effectLst/>
              </a:rPr>
              <a:t> </a:t>
            </a:r>
            <a:r>
              <a:rPr lang="en-IE" b="0" dirty="0" err="1">
                <a:effectLst/>
              </a:rPr>
              <a:t>tellus</a:t>
            </a:r>
            <a:r>
              <a:rPr lang="en-IE" b="0" dirty="0">
                <a:effectLst/>
              </a:rPr>
              <a:t> </a:t>
            </a:r>
            <a:r>
              <a:rPr lang="en-IE" b="0" dirty="0" err="1">
                <a:effectLst/>
              </a:rPr>
              <a:t>mauris</a:t>
            </a:r>
            <a:r>
              <a:rPr lang="en-IE" b="0" dirty="0">
                <a:effectLst/>
              </a:rPr>
              <a:t>, </a:t>
            </a:r>
            <a:r>
              <a:rPr lang="en-IE" b="0" dirty="0" err="1">
                <a:effectLst/>
              </a:rPr>
              <a:t>eu</a:t>
            </a:r>
            <a:r>
              <a:rPr lang="en-IE" b="0" dirty="0">
                <a:effectLst/>
              </a:rPr>
              <a:t> </a:t>
            </a:r>
            <a:r>
              <a:rPr lang="en-IE" b="0" dirty="0" err="1">
                <a:effectLst/>
              </a:rPr>
              <a:t>euismod</a:t>
            </a:r>
            <a:r>
              <a:rPr lang="en-IE" b="0" dirty="0">
                <a:effectLst/>
              </a:rPr>
              <a:t> ligula </a:t>
            </a:r>
            <a:r>
              <a:rPr lang="en-IE" b="0" dirty="0" err="1">
                <a:effectLst/>
              </a:rPr>
              <a:t>aliquam</a:t>
            </a:r>
            <a:r>
              <a:rPr lang="en-IE" b="0" dirty="0">
                <a:effectLst/>
              </a:rPr>
              <a:t> </a:t>
            </a:r>
            <a:r>
              <a:rPr lang="en-IE" b="0" dirty="0" err="1">
                <a:effectLst/>
              </a:rPr>
              <a:t>quis</a:t>
            </a:r>
            <a:r>
              <a:rPr lang="en-IE" b="0" dirty="0">
                <a:effectLst/>
              </a:rPr>
              <a:t>. </a:t>
            </a:r>
            <a:r>
              <a:rPr lang="en-IE" b="0" dirty="0" err="1">
                <a:effectLst/>
              </a:rPr>
              <a:t>Pellentesque</a:t>
            </a:r>
            <a:r>
              <a:rPr lang="en-IE" b="0" dirty="0">
                <a:effectLst/>
              </a:rPr>
              <a:t> </a:t>
            </a:r>
            <a:r>
              <a:rPr lang="en-IE" b="0" dirty="0" err="1">
                <a:effectLst/>
              </a:rPr>
              <a:t>eu</a:t>
            </a:r>
            <a:r>
              <a:rPr lang="en-IE" b="0" dirty="0">
                <a:effectLst/>
              </a:rPr>
              <a:t> </a:t>
            </a:r>
            <a:r>
              <a:rPr lang="en-IE" b="0" dirty="0" err="1">
                <a:effectLst/>
              </a:rPr>
              <a:t>dapibus</a:t>
            </a:r>
            <a:r>
              <a:rPr lang="en-IE" b="0" dirty="0">
                <a:effectLst/>
              </a:rPr>
              <a:t> </a:t>
            </a:r>
            <a:r>
              <a:rPr lang="en-IE" b="0" dirty="0" err="1">
                <a:effectLst/>
              </a:rPr>
              <a:t>odio</a:t>
            </a:r>
            <a:r>
              <a:rPr lang="en-IE" b="0" dirty="0">
                <a:effectLst/>
              </a:rPr>
              <a:t>, </a:t>
            </a:r>
            <a:r>
              <a:rPr lang="en-IE" b="0" dirty="0" err="1">
                <a:effectLst/>
              </a:rPr>
              <a:t>ut</a:t>
            </a:r>
            <a:r>
              <a:rPr lang="en-IE" b="0" dirty="0">
                <a:effectLst/>
              </a:rPr>
              <a:t> maximus </a:t>
            </a:r>
            <a:r>
              <a:rPr lang="en-IE" b="0" dirty="0" err="1">
                <a:effectLst/>
              </a:rPr>
              <a:t>risus</a:t>
            </a:r>
            <a:r>
              <a:rPr lang="en-IE" b="0" dirty="0">
                <a:effectLst/>
              </a:rPr>
              <a:t>. </a:t>
            </a:r>
            <a:r>
              <a:rPr lang="en-IE" b="0" dirty="0" err="1">
                <a:effectLst/>
              </a:rPr>
              <a:t>Praesent</a:t>
            </a:r>
            <a:r>
              <a:rPr lang="en-IE" b="0" dirty="0">
                <a:effectLst/>
              </a:rPr>
              <a:t> </a:t>
            </a:r>
            <a:r>
              <a:rPr lang="en-IE" b="0" dirty="0" err="1">
                <a:effectLst/>
              </a:rPr>
              <a:t>sodales</a:t>
            </a:r>
            <a:r>
              <a:rPr lang="en-IE" b="0" dirty="0">
                <a:effectLst/>
              </a:rPr>
              <a:t> ex </a:t>
            </a:r>
            <a:r>
              <a:rPr lang="en-IE" b="0" dirty="0" err="1">
                <a:effectLst/>
              </a:rPr>
              <a:t>sed</a:t>
            </a:r>
            <a:r>
              <a:rPr lang="en-IE" b="0" dirty="0">
                <a:effectLst/>
              </a:rPr>
              <a:t> </a:t>
            </a:r>
            <a:r>
              <a:rPr lang="en-IE" b="0" dirty="0" err="1">
                <a:effectLst/>
              </a:rPr>
              <a:t>massa</a:t>
            </a:r>
            <a:r>
              <a:rPr lang="en-IE" b="0" dirty="0">
                <a:effectLst/>
              </a:rPr>
              <a:t> </a:t>
            </a:r>
            <a:r>
              <a:rPr lang="en-IE" b="0" dirty="0" err="1">
                <a:effectLst/>
              </a:rPr>
              <a:t>egestas</a:t>
            </a:r>
            <a:r>
              <a:rPr lang="en-IE" b="0" dirty="0">
                <a:effectLst/>
              </a:rPr>
              <a:t> </a:t>
            </a:r>
            <a:r>
              <a:rPr lang="en-IE" b="0" dirty="0" err="1">
                <a:effectLst/>
              </a:rPr>
              <a:t>molestie</a:t>
            </a:r>
            <a:r>
              <a:rPr lang="en-IE" b="0" dirty="0">
                <a:effectLst/>
              </a:rPr>
              <a:t>.</a:t>
            </a:r>
          </a:p>
          <a:p>
            <a:r>
              <a:rPr lang="en-IE" b="0" dirty="0">
                <a:effectLst/>
              </a:rPr>
              <a:t> </a:t>
            </a:r>
            <a:br>
              <a:rPr lang="en-IE" b="0" dirty="0">
                <a:effectLst/>
              </a:rPr>
            </a:br>
            <a:r>
              <a:rPr lang="en-IE" b="0" dirty="0" err="1">
                <a:effectLst/>
              </a:rPr>
              <a:t>Nullam</a:t>
            </a:r>
            <a:r>
              <a:rPr lang="en-IE" b="0" dirty="0">
                <a:effectLst/>
              </a:rPr>
              <a:t> </a:t>
            </a:r>
            <a:r>
              <a:rPr lang="en-IE" b="0" dirty="0" err="1">
                <a:effectLst/>
              </a:rPr>
              <a:t>sed</a:t>
            </a:r>
            <a:r>
              <a:rPr lang="en-IE" b="0" dirty="0">
                <a:effectLst/>
              </a:rPr>
              <a:t> </a:t>
            </a:r>
            <a:r>
              <a:rPr lang="en-IE" b="0" dirty="0" err="1">
                <a:effectLst/>
              </a:rPr>
              <a:t>elit</a:t>
            </a:r>
            <a:r>
              <a:rPr lang="en-IE" b="0" dirty="0">
                <a:effectLst/>
              </a:rPr>
              <a:t> libero. </a:t>
            </a:r>
            <a:r>
              <a:rPr lang="en-IE" b="0" dirty="0" err="1">
                <a:effectLst/>
              </a:rPr>
              <a:t>Quisque</a:t>
            </a:r>
            <a:r>
              <a:rPr lang="en-IE" b="0" dirty="0">
                <a:effectLst/>
              </a:rPr>
              <a:t> </a:t>
            </a:r>
            <a:r>
              <a:rPr lang="en-IE" b="0" dirty="0" err="1">
                <a:effectLst/>
              </a:rPr>
              <a:t>leo</a:t>
            </a:r>
            <a:r>
              <a:rPr lang="en-IE" b="0" dirty="0">
                <a:effectLst/>
              </a:rPr>
              <a:t> mi, vestibulum </a:t>
            </a:r>
            <a:r>
              <a:rPr lang="en-IE" b="0" dirty="0" err="1">
                <a:effectLst/>
              </a:rPr>
              <a:t>vel</a:t>
            </a:r>
            <a:r>
              <a:rPr lang="en-IE" b="0" dirty="0">
                <a:effectLst/>
              </a:rPr>
              <a:t> </a:t>
            </a:r>
            <a:r>
              <a:rPr lang="en-IE" b="0" dirty="0" err="1">
                <a:effectLst/>
              </a:rPr>
              <a:t>venenatis</a:t>
            </a:r>
            <a:r>
              <a:rPr lang="en-IE" b="0" dirty="0">
                <a:effectLst/>
              </a:rPr>
              <a:t> at, pulvinar </a:t>
            </a:r>
            <a:r>
              <a:rPr lang="en-IE" b="0" dirty="0" err="1">
                <a:effectLst/>
              </a:rPr>
              <a:t>eu</a:t>
            </a:r>
            <a:r>
              <a:rPr lang="en-IE" b="0" dirty="0">
                <a:effectLst/>
              </a:rPr>
              <a:t> </a:t>
            </a:r>
            <a:r>
              <a:rPr lang="en-IE" b="0" dirty="0" err="1">
                <a:effectLst/>
              </a:rPr>
              <a:t>urna</a:t>
            </a:r>
            <a:r>
              <a:rPr lang="en-IE" b="0" dirty="0">
                <a:effectLst/>
              </a:rPr>
              <a:t>. Donec </a:t>
            </a:r>
            <a:r>
              <a:rPr lang="en-IE" b="0" dirty="0" err="1">
                <a:effectLst/>
              </a:rPr>
              <a:t>hendrerit</a:t>
            </a:r>
            <a:r>
              <a:rPr lang="en-IE" b="0" dirty="0">
                <a:effectLst/>
              </a:rPr>
              <a:t> </a:t>
            </a:r>
            <a:r>
              <a:rPr lang="en-IE" b="0" dirty="0" err="1">
                <a:effectLst/>
              </a:rPr>
              <a:t>posuere</a:t>
            </a:r>
            <a:r>
              <a:rPr lang="en-IE" b="0" dirty="0">
                <a:effectLst/>
              </a:rPr>
              <a:t> </a:t>
            </a:r>
            <a:r>
              <a:rPr lang="en-IE" b="0" dirty="0" err="1">
                <a:effectLst/>
              </a:rPr>
              <a:t>turpis</a:t>
            </a:r>
            <a:r>
              <a:rPr lang="en-IE" b="0" dirty="0">
                <a:effectLst/>
              </a:rPr>
              <a:t> vitae </a:t>
            </a:r>
            <a:r>
              <a:rPr lang="en-IE" b="0" dirty="0" err="1">
                <a:effectLst/>
              </a:rPr>
              <a:t>sagittis</a:t>
            </a:r>
            <a:r>
              <a:rPr lang="en-IE" b="0" dirty="0">
                <a:effectLst/>
              </a:rPr>
              <a:t>. </a:t>
            </a:r>
            <a:r>
              <a:rPr lang="en-IE" b="0" dirty="0" err="1">
                <a:effectLst/>
              </a:rPr>
              <a:t>Mauris</a:t>
            </a:r>
            <a:r>
              <a:rPr lang="en-IE" b="0" dirty="0">
                <a:effectLst/>
              </a:rPr>
              <a:t> </a:t>
            </a:r>
            <a:r>
              <a:rPr lang="en-IE" b="0" dirty="0" err="1">
                <a:effectLst/>
              </a:rPr>
              <a:t>commodo</a:t>
            </a:r>
            <a:r>
              <a:rPr lang="en-IE" b="0" dirty="0">
                <a:effectLst/>
              </a:rPr>
              <a:t> </a:t>
            </a:r>
            <a:r>
              <a:rPr lang="en-IE" b="0" dirty="0" err="1">
                <a:effectLst/>
              </a:rPr>
              <a:t>neque</a:t>
            </a:r>
            <a:r>
              <a:rPr lang="en-IE" b="0" dirty="0">
                <a:effectLst/>
              </a:rPr>
              <a:t> </a:t>
            </a:r>
            <a:r>
              <a:rPr lang="en-IE" b="0" dirty="0" err="1">
                <a:effectLst/>
              </a:rPr>
              <a:t>nec</a:t>
            </a:r>
            <a:r>
              <a:rPr lang="en-IE" b="0" dirty="0">
                <a:effectLst/>
              </a:rPr>
              <a:t> </a:t>
            </a:r>
            <a:r>
              <a:rPr lang="en-IE" b="0" dirty="0" err="1">
                <a:effectLst/>
              </a:rPr>
              <a:t>neque</a:t>
            </a:r>
            <a:r>
              <a:rPr lang="en-IE" b="0" dirty="0">
                <a:effectLst/>
              </a:rPr>
              <a:t> </a:t>
            </a:r>
            <a:r>
              <a:rPr lang="en-IE" b="0" dirty="0" err="1">
                <a:effectLst/>
              </a:rPr>
              <a:t>ultricies</a:t>
            </a:r>
            <a:r>
              <a:rPr lang="en-IE" b="0" dirty="0">
                <a:effectLst/>
              </a:rPr>
              <a:t>, </a:t>
            </a:r>
            <a:r>
              <a:rPr lang="en-IE" b="0" dirty="0" err="1">
                <a:effectLst/>
              </a:rPr>
              <a:t>tincidunt</a:t>
            </a:r>
            <a:r>
              <a:rPr lang="en-IE" b="0" dirty="0">
                <a:effectLst/>
              </a:rPr>
              <a:t> vestibulum </a:t>
            </a:r>
            <a:r>
              <a:rPr lang="en-IE" b="0" dirty="0" err="1">
                <a:effectLst/>
              </a:rPr>
              <a:t>arcu</a:t>
            </a:r>
            <a:r>
              <a:rPr lang="en-IE" b="0" dirty="0">
                <a:effectLst/>
              </a:rPr>
              <a:t> </a:t>
            </a:r>
            <a:r>
              <a:rPr lang="en-IE" b="0" dirty="0" err="1">
                <a:effectLst/>
              </a:rPr>
              <a:t>viverra</a:t>
            </a:r>
            <a:r>
              <a:rPr lang="en-IE" b="0" dirty="0">
                <a:effectLst/>
              </a:rPr>
              <a:t>. </a:t>
            </a:r>
            <a:endParaRPr lang="en-US" b="0" dirty="0"/>
          </a:p>
          <a:p>
            <a:pPr lvl="0"/>
            <a:endParaRPr lang="en-US" dirty="0"/>
          </a:p>
        </p:txBody>
      </p:sp>
      <p:sp>
        <p:nvSpPr>
          <p:cNvPr id="2" name="Slide Number Placeholder 1">
            <a:extLst>
              <a:ext uri="{FF2B5EF4-FFF2-40B4-BE49-F238E27FC236}">
                <a16:creationId xmlns:a16="http://schemas.microsoft.com/office/drawing/2014/main" id="{0EF42439-A445-BCF0-DF34-7C3B8E98D7C5}"/>
              </a:ext>
            </a:extLst>
          </p:cNvPr>
          <p:cNvSpPr>
            <a:spLocks noGrp="1"/>
          </p:cNvSpPr>
          <p:nvPr>
            <p:ph type="sldNum" sz="quarter" idx="11"/>
          </p:nvPr>
        </p:nvSpPr>
        <p:spPr/>
        <p:txBody>
          <a:bodyPr/>
          <a:lstStyle/>
          <a:p>
            <a:fld id="{7347249A-F5BC-C94A-821D-4927D0ED6905}" type="slidenum">
              <a:rPr lang="en-US" smtClean="0"/>
              <a:t>‹#›</a:t>
            </a:fld>
            <a:endParaRPr lang="en-US" dirty="0"/>
          </a:p>
        </p:txBody>
      </p:sp>
      <p:pic>
        <p:nvPicPr>
          <p:cNvPr id="4" name="Graphic 3">
            <a:extLst>
              <a:ext uri="{FF2B5EF4-FFF2-40B4-BE49-F238E27FC236}">
                <a16:creationId xmlns:a16="http://schemas.microsoft.com/office/drawing/2014/main" id="{4E3F602C-255C-862A-4BFF-F1EFB69B85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105391" y="0"/>
            <a:ext cx="4038609" cy="439787"/>
          </a:xfrm>
          <a:prstGeom prst="rect">
            <a:avLst/>
          </a:prstGeom>
        </p:spPr>
      </p:pic>
    </p:spTree>
    <p:extLst>
      <p:ext uri="{BB962C8B-B14F-4D97-AF65-F5344CB8AC3E}">
        <p14:creationId xmlns:p14="http://schemas.microsoft.com/office/powerpoint/2010/main" val="339106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47B91D5-02AB-B281-4B16-A298E66273B5}"/>
              </a:ext>
            </a:extLst>
          </p:cNvPr>
          <p:cNvSpPr>
            <a:spLocks noGrp="1"/>
          </p:cNvSpPr>
          <p:nvPr>
            <p:ph type="sldNum" sz="quarter" idx="4"/>
          </p:nvPr>
        </p:nvSpPr>
        <p:spPr>
          <a:xfrm>
            <a:off x="354330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7347249A-F5BC-C94A-821D-4927D0ED6905}" type="slidenum">
              <a:rPr lang="en-US" smtClean="0"/>
              <a:pPr/>
              <a:t>‹#›</a:t>
            </a:fld>
            <a:endParaRPr lang="en-US" dirty="0"/>
          </a:p>
        </p:txBody>
      </p:sp>
    </p:spTree>
    <p:extLst>
      <p:ext uri="{BB962C8B-B14F-4D97-AF65-F5344CB8AC3E}">
        <p14:creationId xmlns:p14="http://schemas.microsoft.com/office/powerpoint/2010/main" val="863614312"/>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1" r:id="rId11"/>
    <p:sldLayoutId id="2147483682" r:id="rId12"/>
    <p:sldLayoutId id="2147483680"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CCD224-C3F9-3C40-EBE0-9C54DC47D4E1}"/>
              </a:ext>
            </a:extLst>
          </p:cNvPr>
          <p:cNvPicPr>
            <a:picLocks noChangeAspect="1"/>
          </p:cNvPicPr>
          <p:nvPr/>
        </p:nvPicPr>
        <p:blipFill>
          <a:blip r:embed="rId2"/>
          <a:stretch>
            <a:fillRect/>
          </a:stretch>
        </p:blipFill>
        <p:spPr>
          <a:xfrm>
            <a:off x="7715973" y="3940105"/>
            <a:ext cx="1086371" cy="1077437"/>
          </a:xfrm>
          <a:prstGeom prst="rect">
            <a:avLst/>
          </a:prstGeom>
        </p:spPr>
      </p:pic>
      <p:sp>
        <p:nvSpPr>
          <p:cNvPr id="4" name="Text Placeholder 3">
            <a:extLst>
              <a:ext uri="{FF2B5EF4-FFF2-40B4-BE49-F238E27FC236}">
                <a16:creationId xmlns:a16="http://schemas.microsoft.com/office/drawing/2014/main" id="{14B680FA-6A9C-B601-675C-4F5C9C8C07E9}"/>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5B46E6B0-6077-0EE7-DFEE-183F7F80B984}"/>
              </a:ext>
            </a:extLst>
          </p:cNvPr>
          <p:cNvSpPr>
            <a:spLocks noGrp="1"/>
          </p:cNvSpPr>
          <p:nvPr>
            <p:ph type="body" sz="quarter" idx="10"/>
          </p:nvPr>
        </p:nvSpPr>
        <p:spPr/>
        <p:txBody>
          <a:bodyPr/>
          <a:lstStyle/>
          <a:p>
            <a:endParaRPr lang="en-US" dirty="0"/>
          </a:p>
        </p:txBody>
      </p:sp>
      <p:sp>
        <p:nvSpPr>
          <p:cNvPr id="2" name="TextBox 1">
            <a:extLst>
              <a:ext uri="{FF2B5EF4-FFF2-40B4-BE49-F238E27FC236}">
                <a16:creationId xmlns:a16="http://schemas.microsoft.com/office/drawing/2014/main" id="{0D4D39C1-62D1-D1D2-CE11-70938086C0E6}"/>
              </a:ext>
            </a:extLst>
          </p:cNvPr>
          <p:cNvSpPr txBox="1"/>
          <p:nvPr/>
        </p:nvSpPr>
        <p:spPr>
          <a:xfrm>
            <a:off x="7636582" y="2636788"/>
            <a:ext cx="1698284" cy="1107996"/>
          </a:xfrm>
          <a:prstGeom prst="rect">
            <a:avLst/>
          </a:prstGeom>
          <a:noFill/>
        </p:spPr>
        <p:txBody>
          <a:bodyPr wrap="square" rtlCol="0">
            <a:spAutoFit/>
          </a:bodyPr>
          <a:lstStyle/>
          <a:p>
            <a:r>
              <a:rPr lang="en-US" sz="1000" i="1" dirty="0"/>
              <a:t>Submitted by: </a:t>
            </a:r>
          </a:p>
          <a:p>
            <a:r>
              <a:rPr lang="en-US" sz="1000" dirty="0"/>
              <a:t>Gerry Reddy</a:t>
            </a:r>
          </a:p>
          <a:p>
            <a:endParaRPr lang="en-US" sz="800" dirty="0"/>
          </a:p>
          <a:p>
            <a:r>
              <a:rPr lang="en-US" sz="1000" i="1" dirty="0"/>
              <a:t>Submitted to: </a:t>
            </a:r>
          </a:p>
          <a:p>
            <a:r>
              <a:rPr lang="en-US" sz="1000" dirty="0"/>
              <a:t>Laura Hall</a:t>
            </a:r>
          </a:p>
          <a:p>
            <a:pPr algn="ctr"/>
            <a:endParaRPr lang="en-US" sz="800" dirty="0"/>
          </a:p>
          <a:p>
            <a:r>
              <a:rPr lang="en-US" sz="1000" b="1" dirty="0"/>
              <a:t>21 October 2024</a:t>
            </a:r>
          </a:p>
        </p:txBody>
      </p:sp>
      <p:sp>
        <p:nvSpPr>
          <p:cNvPr id="10" name="TextBox 9">
            <a:extLst>
              <a:ext uri="{FF2B5EF4-FFF2-40B4-BE49-F238E27FC236}">
                <a16:creationId xmlns:a16="http://schemas.microsoft.com/office/drawing/2014/main" id="{4150EF38-EE7A-3170-EBF6-D05ED043350E}"/>
              </a:ext>
            </a:extLst>
          </p:cNvPr>
          <p:cNvSpPr txBox="1"/>
          <p:nvPr/>
        </p:nvSpPr>
        <p:spPr>
          <a:xfrm>
            <a:off x="77068" y="873271"/>
            <a:ext cx="7129570" cy="1015663"/>
          </a:xfrm>
          <a:prstGeom prst="rect">
            <a:avLst/>
          </a:prstGeom>
          <a:noFill/>
        </p:spPr>
        <p:txBody>
          <a:bodyPr wrap="square">
            <a:spAutoFit/>
          </a:bodyPr>
          <a:lstStyle/>
          <a:p>
            <a:r>
              <a:rPr lang="en-US" sz="2000" b="1" dirty="0">
                <a:solidFill>
                  <a:srgbClr val="3FB880"/>
                </a:solidFill>
                <a:latin typeface="Gudea" panose="02000000000000000000"/>
              </a:rPr>
              <a:t>SRA Proposal </a:t>
            </a:r>
          </a:p>
          <a:p>
            <a:r>
              <a:rPr lang="en-US" sz="2000" b="1" dirty="0">
                <a:solidFill>
                  <a:schemeClr val="tx1"/>
                </a:solidFill>
                <a:latin typeface="Gudea" panose="02000000000000000000"/>
              </a:rPr>
              <a:t>Land Access and Resettlement - Review and Support</a:t>
            </a:r>
          </a:p>
          <a:p>
            <a:r>
              <a:rPr lang="en-US" sz="2000" dirty="0">
                <a:latin typeface="Gudea" panose="02000000000000000000"/>
              </a:rPr>
              <a:t>Trinity Metals, Rwanda</a:t>
            </a:r>
            <a:endParaRPr lang="en-US" sz="2000" dirty="0">
              <a:solidFill>
                <a:srgbClr val="3FB880"/>
              </a:solidFill>
              <a:latin typeface="Gudea" panose="02000000000000000000"/>
            </a:endParaRPr>
          </a:p>
        </p:txBody>
      </p:sp>
      <p:pic>
        <p:nvPicPr>
          <p:cNvPr id="11" name="Picture Placeholder 10" descr="A group of people standing on a dirt hill&#10;&#10;Description automatically generated">
            <a:extLst>
              <a:ext uri="{FF2B5EF4-FFF2-40B4-BE49-F238E27FC236}">
                <a16:creationId xmlns:a16="http://schemas.microsoft.com/office/drawing/2014/main" id="{E5752ED5-75D7-64A6-E1A1-0A54E473B34C}"/>
              </a:ext>
            </a:extLst>
          </p:cNvPr>
          <p:cNvPicPr>
            <a:picLocks noGrp="1" noChangeAspect="1"/>
          </p:cNvPicPr>
          <p:nvPr>
            <p:ph type="pic" sz="quarter" idx="11"/>
          </p:nvPr>
        </p:nvPicPr>
        <p:blipFill>
          <a:blip r:embed="rId3"/>
          <a:srcRect t="21455" b="21455"/>
          <a:stretch>
            <a:fillRect/>
          </a:stretch>
        </p:blipFill>
        <p:spPr/>
      </p:pic>
    </p:spTree>
    <p:extLst>
      <p:ext uri="{BB962C8B-B14F-4D97-AF65-F5344CB8AC3E}">
        <p14:creationId xmlns:p14="http://schemas.microsoft.com/office/powerpoint/2010/main" val="2439775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1019-D8BF-E18E-3CE1-0C1137AD0230}"/>
              </a:ext>
            </a:extLst>
          </p:cNvPr>
          <p:cNvSpPr>
            <a:spLocks noGrp="1"/>
          </p:cNvSpPr>
          <p:nvPr>
            <p:ph type="ctrTitle"/>
          </p:nvPr>
        </p:nvSpPr>
        <p:spPr>
          <a:xfrm>
            <a:off x="320039" y="211810"/>
            <a:ext cx="8071402" cy="411745"/>
          </a:xfrm>
        </p:spPr>
        <p:txBody>
          <a:bodyPr>
            <a:noAutofit/>
          </a:bodyPr>
          <a:lstStyle/>
          <a:p>
            <a:r>
              <a:rPr lang="en-IE" dirty="0"/>
              <a:t>4. Phase 2 – High-level Workplan &amp; Schedule</a:t>
            </a:r>
          </a:p>
        </p:txBody>
      </p:sp>
      <p:sp>
        <p:nvSpPr>
          <p:cNvPr id="4" name="Slide Number Placeholder 3">
            <a:extLst>
              <a:ext uri="{FF2B5EF4-FFF2-40B4-BE49-F238E27FC236}">
                <a16:creationId xmlns:a16="http://schemas.microsoft.com/office/drawing/2014/main" id="{5A779C5B-AE7B-618B-6CCA-C15200082132}"/>
              </a:ext>
            </a:extLst>
          </p:cNvPr>
          <p:cNvSpPr>
            <a:spLocks noGrp="1"/>
          </p:cNvSpPr>
          <p:nvPr>
            <p:ph type="sldNum" sz="quarter" idx="10"/>
          </p:nvPr>
        </p:nvSpPr>
        <p:spPr>
          <a:xfrm>
            <a:off x="3543300" y="4778381"/>
            <a:ext cx="2057400" cy="274637"/>
          </a:xfrm>
        </p:spPr>
        <p:txBody>
          <a:bodyPr/>
          <a:lstStyle/>
          <a:p>
            <a:fld id="{7347249A-F5BC-C94A-821D-4927D0ED6905}" type="slidenum">
              <a:rPr lang="en-US" smtClean="0"/>
              <a:t>9</a:t>
            </a:fld>
            <a:endParaRPr lang="en-US" dirty="0"/>
          </a:p>
        </p:txBody>
      </p:sp>
      <p:sp>
        <p:nvSpPr>
          <p:cNvPr id="14" name="TextBox 13">
            <a:extLst>
              <a:ext uri="{FF2B5EF4-FFF2-40B4-BE49-F238E27FC236}">
                <a16:creationId xmlns:a16="http://schemas.microsoft.com/office/drawing/2014/main" id="{66451C4B-FDE1-EC9B-DA2A-350287262BAF}"/>
              </a:ext>
            </a:extLst>
          </p:cNvPr>
          <p:cNvSpPr txBox="1"/>
          <p:nvPr/>
        </p:nvSpPr>
        <p:spPr>
          <a:xfrm>
            <a:off x="442522" y="4356485"/>
            <a:ext cx="4554828" cy="369332"/>
          </a:xfrm>
          <a:prstGeom prst="rect">
            <a:avLst/>
          </a:prstGeom>
          <a:noFill/>
        </p:spPr>
        <p:txBody>
          <a:bodyPr wrap="square" rtlCol="0">
            <a:spAutoFit/>
          </a:bodyPr>
          <a:lstStyle/>
          <a:p>
            <a:r>
              <a:rPr lang="en-US" sz="900" b="1" i="1" dirty="0">
                <a:latin typeface="Open Sans" panose="020B0606030504020204" pitchFamily="34" charset="0"/>
                <a:ea typeface="Open Sans" panose="020B0606030504020204" pitchFamily="34" charset="0"/>
                <a:cs typeface="Open Sans" panose="020B0606030504020204" pitchFamily="34" charset="0"/>
              </a:rPr>
              <a:t>Phase 2 Schedule Preliminary only – will be informed by Phase 1</a:t>
            </a:r>
          </a:p>
          <a:p>
            <a:r>
              <a:rPr lang="en-US" sz="900" b="1" i="1" dirty="0">
                <a:latin typeface="Open Sans" panose="020B0606030504020204" pitchFamily="34" charset="0"/>
                <a:ea typeface="Open Sans" panose="020B0606030504020204" pitchFamily="34" charset="0"/>
                <a:cs typeface="Open Sans" panose="020B0606030504020204" pitchFamily="34" charset="0"/>
              </a:rPr>
              <a:t>See Annex A for Work Plan, Schedule and Budget</a:t>
            </a:r>
          </a:p>
        </p:txBody>
      </p:sp>
      <p:graphicFrame>
        <p:nvGraphicFramePr>
          <p:cNvPr id="3" name="Table 2">
            <a:extLst>
              <a:ext uri="{FF2B5EF4-FFF2-40B4-BE49-F238E27FC236}">
                <a16:creationId xmlns:a16="http://schemas.microsoft.com/office/drawing/2014/main" id="{99E66E97-6F3D-1C19-711B-13E8FF8E6E92}"/>
              </a:ext>
            </a:extLst>
          </p:cNvPr>
          <p:cNvGraphicFramePr>
            <a:graphicFrameLocks noGrp="1"/>
          </p:cNvGraphicFramePr>
          <p:nvPr>
            <p:extLst>
              <p:ext uri="{D42A27DB-BD31-4B8C-83A1-F6EECF244321}">
                <p14:modId xmlns:p14="http://schemas.microsoft.com/office/powerpoint/2010/main" val="4102334485"/>
              </p:ext>
            </p:extLst>
          </p:nvPr>
        </p:nvGraphicFramePr>
        <p:xfrm>
          <a:off x="504741" y="1211448"/>
          <a:ext cx="7886700" cy="2025366"/>
        </p:xfrm>
        <a:graphic>
          <a:graphicData uri="http://schemas.openxmlformats.org/drawingml/2006/table">
            <a:tbl>
              <a:tblPr/>
              <a:tblGrid>
                <a:gridCol w="252466">
                  <a:extLst>
                    <a:ext uri="{9D8B030D-6E8A-4147-A177-3AD203B41FA5}">
                      <a16:colId xmlns:a16="http://schemas.microsoft.com/office/drawing/2014/main" val="620102299"/>
                    </a:ext>
                  </a:extLst>
                </a:gridCol>
                <a:gridCol w="4880054">
                  <a:extLst>
                    <a:ext uri="{9D8B030D-6E8A-4147-A177-3AD203B41FA5}">
                      <a16:colId xmlns:a16="http://schemas.microsoft.com/office/drawing/2014/main" val="2892584008"/>
                    </a:ext>
                  </a:extLst>
                </a:gridCol>
                <a:gridCol w="229515">
                  <a:extLst>
                    <a:ext uri="{9D8B030D-6E8A-4147-A177-3AD203B41FA5}">
                      <a16:colId xmlns:a16="http://schemas.microsoft.com/office/drawing/2014/main" val="757598746"/>
                    </a:ext>
                  </a:extLst>
                </a:gridCol>
                <a:gridCol w="229515">
                  <a:extLst>
                    <a:ext uri="{9D8B030D-6E8A-4147-A177-3AD203B41FA5}">
                      <a16:colId xmlns:a16="http://schemas.microsoft.com/office/drawing/2014/main" val="738298373"/>
                    </a:ext>
                  </a:extLst>
                </a:gridCol>
                <a:gridCol w="229515">
                  <a:extLst>
                    <a:ext uri="{9D8B030D-6E8A-4147-A177-3AD203B41FA5}">
                      <a16:colId xmlns:a16="http://schemas.microsoft.com/office/drawing/2014/main" val="2607034027"/>
                    </a:ext>
                  </a:extLst>
                </a:gridCol>
                <a:gridCol w="229515">
                  <a:extLst>
                    <a:ext uri="{9D8B030D-6E8A-4147-A177-3AD203B41FA5}">
                      <a16:colId xmlns:a16="http://schemas.microsoft.com/office/drawing/2014/main" val="3299883924"/>
                    </a:ext>
                  </a:extLst>
                </a:gridCol>
                <a:gridCol w="229515">
                  <a:extLst>
                    <a:ext uri="{9D8B030D-6E8A-4147-A177-3AD203B41FA5}">
                      <a16:colId xmlns:a16="http://schemas.microsoft.com/office/drawing/2014/main" val="472930324"/>
                    </a:ext>
                  </a:extLst>
                </a:gridCol>
                <a:gridCol w="229515">
                  <a:extLst>
                    <a:ext uri="{9D8B030D-6E8A-4147-A177-3AD203B41FA5}">
                      <a16:colId xmlns:a16="http://schemas.microsoft.com/office/drawing/2014/main" val="855581949"/>
                    </a:ext>
                  </a:extLst>
                </a:gridCol>
                <a:gridCol w="229515">
                  <a:extLst>
                    <a:ext uri="{9D8B030D-6E8A-4147-A177-3AD203B41FA5}">
                      <a16:colId xmlns:a16="http://schemas.microsoft.com/office/drawing/2014/main" val="2145685241"/>
                    </a:ext>
                  </a:extLst>
                </a:gridCol>
                <a:gridCol w="229515">
                  <a:extLst>
                    <a:ext uri="{9D8B030D-6E8A-4147-A177-3AD203B41FA5}">
                      <a16:colId xmlns:a16="http://schemas.microsoft.com/office/drawing/2014/main" val="3396361339"/>
                    </a:ext>
                  </a:extLst>
                </a:gridCol>
                <a:gridCol w="229515">
                  <a:extLst>
                    <a:ext uri="{9D8B030D-6E8A-4147-A177-3AD203B41FA5}">
                      <a16:colId xmlns:a16="http://schemas.microsoft.com/office/drawing/2014/main" val="1391000141"/>
                    </a:ext>
                  </a:extLst>
                </a:gridCol>
                <a:gridCol w="229515">
                  <a:extLst>
                    <a:ext uri="{9D8B030D-6E8A-4147-A177-3AD203B41FA5}">
                      <a16:colId xmlns:a16="http://schemas.microsoft.com/office/drawing/2014/main" val="2811787154"/>
                    </a:ext>
                  </a:extLst>
                </a:gridCol>
                <a:gridCol w="229515">
                  <a:extLst>
                    <a:ext uri="{9D8B030D-6E8A-4147-A177-3AD203B41FA5}">
                      <a16:colId xmlns:a16="http://schemas.microsoft.com/office/drawing/2014/main" val="2682038296"/>
                    </a:ext>
                  </a:extLst>
                </a:gridCol>
                <a:gridCol w="229515">
                  <a:extLst>
                    <a:ext uri="{9D8B030D-6E8A-4147-A177-3AD203B41FA5}">
                      <a16:colId xmlns:a16="http://schemas.microsoft.com/office/drawing/2014/main" val="170373676"/>
                    </a:ext>
                  </a:extLst>
                </a:gridCol>
              </a:tblGrid>
              <a:tr h="210732">
                <a:tc rowSpan="3">
                  <a:txBody>
                    <a:bodyPr/>
                    <a:lstStyle/>
                    <a:p>
                      <a:pPr algn="ctr" fontAlgn="ctr"/>
                      <a:r>
                        <a:rPr lang="en-IE" sz="700" b="1" i="0" u="none" strike="noStrike">
                          <a:effectLst/>
                          <a:latin typeface="Arial" panose="020B0604020202020204" pitchFamily="34" charset="0"/>
                        </a:rPr>
                        <a:t>No.</a:t>
                      </a:r>
                    </a:p>
                  </a:txBody>
                  <a:tcPr marL="8610" marR="8610" marT="861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3">
                  <a:txBody>
                    <a:bodyPr/>
                    <a:lstStyle/>
                    <a:p>
                      <a:pPr algn="l" fontAlgn="ctr"/>
                      <a:r>
                        <a:rPr lang="en-IE" sz="700" b="1" i="0" u="none" strike="noStrike">
                          <a:effectLst/>
                          <a:latin typeface="Arial" panose="020B0604020202020204" pitchFamily="34" charset="0"/>
                        </a:rPr>
                        <a:t>Tasks</a:t>
                      </a:r>
                    </a:p>
                  </a:txBody>
                  <a:tcPr marL="8610" marR="8610" marT="86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l" fontAlgn="ctr"/>
                      <a:r>
                        <a:rPr lang="en-IE" sz="700" b="1" i="0" u="none" strike="noStrike">
                          <a:effectLst/>
                          <a:latin typeface="Arial" panose="020B0604020202020204" pitchFamily="34" charset="0"/>
                        </a:rPr>
                        <a:t>2025</a:t>
                      </a:r>
                    </a:p>
                  </a:txBody>
                  <a:tcPr marL="8610" marR="8610" marT="861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IE"/>
                    </a:p>
                  </a:txBody>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8610" marR="8610" marT="861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88339233"/>
                  </a:ext>
                </a:extLst>
              </a:tr>
              <a:tr h="210732">
                <a:tc vMerge="1">
                  <a:txBody>
                    <a:bodyPr/>
                    <a:lstStyle/>
                    <a:p>
                      <a:endParaRPr lang="en-IE"/>
                    </a:p>
                  </a:txBody>
                  <a:tcPr/>
                </a:tc>
                <a:tc vMerge="1">
                  <a:txBody>
                    <a:bodyPr/>
                    <a:lstStyle/>
                    <a:p>
                      <a:endParaRPr lang="en-IE"/>
                    </a:p>
                  </a:txBody>
                  <a:tcPr/>
                </a:tc>
                <a:tc>
                  <a:txBody>
                    <a:bodyPr/>
                    <a:lstStyle/>
                    <a:p>
                      <a:pPr algn="ctr" fontAlgn="ctr"/>
                      <a:r>
                        <a:rPr lang="en-IE" sz="700" b="0" i="0" u="none" strike="noStrike">
                          <a:solidFill>
                            <a:srgbClr val="000000"/>
                          </a:solidFill>
                          <a:effectLst/>
                          <a:latin typeface="Arial" panose="020B0604020202020204" pitchFamily="34" charset="0"/>
                        </a:rPr>
                        <a:t>J</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F</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A</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M</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J</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J</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A</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O</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N</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D</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9252384"/>
                  </a:ext>
                </a:extLst>
              </a:tr>
              <a:tr h="199025">
                <a:tc vMerge="1">
                  <a:txBody>
                    <a:bodyPr/>
                    <a:lstStyle/>
                    <a:p>
                      <a:endParaRPr lang="en-IE"/>
                    </a:p>
                  </a:txBody>
                  <a:tcPr/>
                </a:tc>
                <a:tc vMerge="1">
                  <a:txBody>
                    <a:bodyPr/>
                    <a:lstStyle/>
                    <a:p>
                      <a:endParaRPr lang="en-IE"/>
                    </a:p>
                  </a:txBody>
                  <a:tcPr/>
                </a:tc>
                <a:tc>
                  <a:txBody>
                    <a:bodyPr/>
                    <a:lstStyle/>
                    <a:p>
                      <a:pPr algn="ctr" fontAlgn="ctr"/>
                      <a:r>
                        <a:rPr lang="en-IE" sz="700" b="0" i="0" u="none" strike="noStrike">
                          <a:solidFill>
                            <a:srgbClr val="000000"/>
                          </a:solidFill>
                          <a:effectLst/>
                          <a:latin typeface="Arial" panose="020B0604020202020204" pitchFamily="34" charset="0"/>
                        </a:rPr>
                        <a:t>1</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3</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4</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5</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6</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7</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8</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9</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10</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11</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12</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40418506"/>
                  </a:ext>
                </a:extLst>
              </a:tr>
              <a:tr h="398049">
                <a:tc>
                  <a:txBody>
                    <a:bodyPr/>
                    <a:lstStyle/>
                    <a:p>
                      <a:pPr algn="ctr" fontAlgn="ctr"/>
                      <a:r>
                        <a:rPr lang="en-IE" sz="700" b="0" i="0" u="none" strike="noStrike">
                          <a:effectLst/>
                          <a:latin typeface="Arial" panose="020B0604020202020204" pitchFamily="34" charset="0"/>
                        </a:rPr>
                        <a:t>A</a:t>
                      </a:r>
                    </a:p>
                  </a:txBody>
                  <a:tcPr marL="8610" marR="8610" marT="861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700" b="0" i="0" u="none" strike="noStrike">
                          <a:effectLst/>
                          <a:latin typeface="Arial" panose="020B0604020202020204" pitchFamily="34" charset="0"/>
                        </a:rPr>
                        <a:t>Refinement of roadmap and confirmation of client organizational framework / team and key contacts</a:t>
                      </a:r>
                    </a:p>
                  </a:txBody>
                  <a:tcPr marL="8610" marR="8610" marT="86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08682535"/>
                  </a:ext>
                </a:extLst>
              </a:tr>
              <a:tr h="632194">
                <a:tc>
                  <a:txBody>
                    <a:bodyPr/>
                    <a:lstStyle/>
                    <a:p>
                      <a:pPr algn="ctr" fontAlgn="ctr"/>
                      <a:r>
                        <a:rPr lang="en-IE" sz="700" b="0" i="0" u="none" strike="noStrike">
                          <a:effectLst/>
                          <a:latin typeface="Arial" panose="020B0604020202020204" pitchFamily="34" charset="0"/>
                        </a:rPr>
                        <a:t>B</a:t>
                      </a:r>
                    </a:p>
                  </a:txBody>
                  <a:tcPr marL="8610" marR="8610" marT="861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700" b="0" i="0" u="none" strike="noStrike">
                          <a:effectLst/>
                          <a:latin typeface="Arial" panose="020B0604020202020204" pitchFamily="34" charset="0"/>
                        </a:rPr>
                        <a:t>Remote Support on Roadmap and Key Tasks</a:t>
                      </a:r>
                      <a:br>
                        <a:rPr lang="en-US" sz="700" b="0" i="0" u="none" strike="noStrike">
                          <a:effectLst/>
                          <a:latin typeface="Arial" panose="020B0604020202020204" pitchFamily="34" charset="0"/>
                        </a:rPr>
                      </a:br>
                      <a:r>
                        <a:rPr lang="en-US" sz="700" b="0" i="1" u="none" strike="noStrike">
                          <a:effectLst/>
                          <a:latin typeface="Arial" panose="020B0604020202020204" pitchFamily="34" charset="0"/>
                        </a:rPr>
                        <a:t>Monthly Calls </a:t>
                      </a:r>
                      <a:br>
                        <a:rPr lang="en-US" sz="700" b="0" i="1" u="none" strike="noStrike">
                          <a:effectLst/>
                          <a:latin typeface="Arial" panose="020B0604020202020204" pitchFamily="34" charset="0"/>
                        </a:rPr>
                      </a:br>
                      <a:r>
                        <a:rPr lang="en-US" sz="700" b="0" i="1" u="none" strike="noStrike">
                          <a:effectLst/>
                          <a:latin typeface="Arial" panose="020B0604020202020204" pitchFamily="34" charset="0"/>
                        </a:rPr>
                        <a:t>Development of Tools and Templates</a:t>
                      </a:r>
                      <a:endParaRPr lang="en-US" sz="700" b="0" i="0" u="none" strike="noStrike">
                        <a:effectLst/>
                        <a:latin typeface="Arial" panose="020B0604020202020204" pitchFamily="34" charset="0"/>
                      </a:endParaRPr>
                    </a:p>
                  </a:txBody>
                  <a:tcPr marL="8610" marR="8610" marT="86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extLst>
                  <a:ext uri="{0D108BD9-81ED-4DB2-BD59-A6C34878D82A}">
                    <a16:rowId xmlns:a16="http://schemas.microsoft.com/office/drawing/2014/main" val="2105866203"/>
                  </a:ext>
                </a:extLst>
              </a:tr>
              <a:tr h="374634">
                <a:tc>
                  <a:txBody>
                    <a:bodyPr/>
                    <a:lstStyle/>
                    <a:p>
                      <a:pPr algn="ctr" fontAlgn="ctr"/>
                      <a:r>
                        <a:rPr lang="en-IE" sz="700" b="0" i="0" u="none" strike="noStrike">
                          <a:effectLst/>
                          <a:latin typeface="Arial" panose="020B0604020202020204" pitchFamily="34" charset="0"/>
                        </a:rPr>
                        <a:t>C</a:t>
                      </a:r>
                    </a:p>
                  </a:txBody>
                  <a:tcPr marL="8610" marR="8610" marT="861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0" i="0" u="none" strike="noStrike">
                          <a:effectLst/>
                          <a:latin typeface="Arial" panose="020B0604020202020204" pitchFamily="34" charset="0"/>
                        </a:rPr>
                        <a:t>Interim Support Visit - Roadmap review, Planning and Capacity Building sessions, in field assistance for key resettlement tasks</a:t>
                      </a:r>
                    </a:p>
                  </a:txBody>
                  <a:tcPr marL="8610" marR="8610" marT="86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800" b="0" i="0" u="none" strike="noStrike" dirty="0">
                          <a:effectLst/>
                          <a:latin typeface="Arial" panose="020B0604020202020204" pitchFamily="34" charset="0"/>
                        </a:rPr>
                        <a:t> </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296509"/>
                  </a:ext>
                </a:extLst>
              </a:tr>
            </a:tbl>
          </a:graphicData>
        </a:graphic>
      </p:graphicFrame>
    </p:spTree>
    <p:extLst>
      <p:ext uri="{BB962C8B-B14F-4D97-AF65-F5344CB8AC3E}">
        <p14:creationId xmlns:p14="http://schemas.microsoft.com/office/powerpoint/2010/main" val="330576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CA1759-CB58-6D72-93DD-7B7B69FBDDF3}"/>
              </a:ext>
            </a:extLst>
          </p:cNvPr>
          <p:cNvSpPr>
            <a:spLocks noGrp="1"/>
          </p:cNvSpPr>
          <p:nvPr>
            <p:ph type="ctrTitle"/>
          </p:nvPr>
        </p:nvSpPr>
        <p:spPr/>
        <p:txBody>
          <a:bodyPr>
            <a:noAutofit/>
          </a:bodyPr>
          <a:lstStyle/>
          <a:p>
            <a:r>
              <a:rPr lang="en-US" dirty="0"/>
              <a:t>5. Proposed Budget </a:t>
            </a:r>
            <a:endParaRPr lang="en-IE" dirty="0"/>
          </a:p>
        </p:txBody>
      </p:sp>
      <p:sp>
        <p:nvSpPr>
          <p:cNvPr id="6" name="Subtitle 4">
            <a:extLst>
              <a:ext uri="{FF2B5EF4-FFF2-40B4-BE49-F238E27FC236}">
                <a16:creationId xmlns:a16="http://schemas.microsoft.com/office/drawing/2014/main" id="{DAF6FFC0-CA1B-38A7-2D3F-6BC4B66BA14C}"/>
              </a:ext>
            </a:extLst>
          </p:cNvPr>
          <p:cNvSpPr>
            <a:spLocks noGrp="1"/>
          </p:cNvSpPr>
          <p:nvPr>
            <p:ph type="subTitle" idx="1"/>
          </p:nvPr>
        </p:nvSpPr>
        <p:spPr>
          <a:xfrm>
            <a:off x="262180" y="1009090"/>
            <a:ext cx="3948670" cy="2172791"/>
          </a:xfrm>
        </p:spPr>
        <p:txBody>
          <a:bodyPr>
            <a:normAutofit lnSpcReduction="10000"/>
          </a:bodyPr>
          <a:lstStyle/>
          <a:p>
            <a:pPr>
              <a:lnSpc>
                <a:spcPct val="124000"/>
              </a:lnSpc>
              <a:buClr>
                <a:srgbClr val="3FB880"/>
              </a:buClr>
            </a:pPr>
            <a:r>
              <a:rPr lang="en-IE" sz="1400" b="1" dirty="0"/>
              <a:t>Phase 1</a:t>
            </a:r>
          </a:p>
          <a:p>
            <a:pPr marL="171450" indent="-171450">
              <a:lnSpc>
                <a:spcPct val="124000"/>
              </a:lnSpc>
              <a:buClr>
                <a:srgbClr val="3FB880"/>
              </a:buClr>
              <a:buFont typeface="Arial" panose="020B0604020202020204" pitchFamily="34" charset="0"/>
              <a:buChar char="•"/>
            </a:pPr>
            <a:r>
              <a:rPr lang="en-IE" sz="1400" dirty="0"/>
              <a:t>Fees:				US$39,800</a:t>
            </a:r>
          </a:p>
          <a:p>
            <a:pPr marL="171450" indent="-171450">
              <a:lnSpc>
                <a:spcPct val="124000"/>
              </a:lnSpc>
              <a:buClr>
                <a:srgbClr val="3FB880"/>
              </a:buClr>
              <a:buFont typeface="Arial" panose="020B0604020202020204" pitchFamily="34" charset="0"/>
              <a:buChar char="•"/>
            </a:pPr>
            <a:endParaRPr lang="en-IE" sz="1400" dirty="0"/>
          </a:p>
          <a:p>
            <a:pPr marL="171450" indent="-171450">
              <a:lnSpc>
                <a:spcPct val="124000"/>
              </a:lnSpc>
              <a:buClr>
                <a:srgbClr val="3FB880"/>
              </a:buClr>
              <a:buFont typeface="Arial" panose="020B0604020202020204" pitchFamily="34" charset="0"/>
              <a:buChar char="•"/>
            </a:pPr>
            <a:r>
              <a:rPr lang="en-IE" sz="1400" dirty="0"/>
              <a:t>Disbursements (estimated):	US$10,200</a:t>
            </a:r>
          </a:p>
          <a:p>
            <a:pPr marL="171450" indent="-171450">
              <a:lnSpc>
                <a:spcPct val="124000"/>
              </a:lnSpc>
              <a:buClr>
                <a:srgbClr val="3FB880"/>
              </a:buClr>
              <a:buFont typeface="Arial" panose="020B0604020202020204" pitchFamily="34" charset="0"/>
              <a:buChar char="•"/>
            </a:pPr>
            <a:endParaRPr lang="en-IE" sz="1400" dirty="0"/>
          </a:p>
          <a:p>
            <a:pPr marL="171450" indent="-171450">
              <a:lnSpc>
                <a:spcPct val="124000"/>
              </a:lnSpc>
              <a:buClr>
                <a:srgbClr val="3FB880"/>
              </a:buClr>
              <a:buFont typeface="Arial" panose="020B0604020202020204" pitchFamily="34" charset="0"/>
              <a:buChar char="•"/>
            </a:pPr>
            <a:r>
              <a:rPr lang="en-IE" sz="1400" dirty="0"/>
              <a:t>Total:				US$50,000</a:t>
            </a:r>
          </a:p>
          <a:p>
            <a:pPr marL="171450" indent="-171450">
              <a:lnSpc>
                <a:spcPct val="124000"/>
              </a:lnSpc>
              <a:buClr>
                <a:srgbClr val="3FB880"/>
              </a:buClr>
              <a:buFont typeface="Arial" panose="020B0604020202020204" pitchFamily="34" charset="0"/>
              <a:buChar char="•"/>
            </a:pPr>
            <a:endParaRPr lang="en-IE" sz="1400" dirty="0"/>
          </a:p>
        </p:txBody>
      </p:sp>
      <p:sp>
        <p:nvSpPr>
          <p:cNvPr id="4" name="Slide Number Placeholder 3">
            <a:extLst>
              <a:ext uri="{FF2B5EF4-FFF2-40B4-BE49-F238E27FC236}">
                <a16:creationId xmlns:a16="http://schemas.microsoft.com/office/drawing/2014/main" id="{F77E5CE6-011C-F378-FF55-32CEB7108A79}"/>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7249A-F5BC-C94A-821D-4927D0ED69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ubtitle 4">
            <a:extLst>
              <a:ext uri="{FF2B5EF4-FFF2-40B4-BE49-F238E27FC236}">
                <a16:creationId xmlns:a16="http://schemas.microsoft.com/office/drawing/2014/main" id="{DAF6FFC0-CA1B-38A7-2D3F-6BC4B66BA14C}"/>
              </a:ext>
            </a:extLst>
          </p:cNvPr>
          <p:cNvSpPr txBox="1">
            <a:spLocks/>
          </p:cNvSpPr>
          <p:nvPr/>
        </p:nvSpPr>
        <p:spPr>
          <a:xfrm>
            <a:off x="4572000" y="889000"/>
            <a:ext cx="4392613" cy="3638550"/>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71450" marR="0" lvl="0" indent="-171450" algn="l" defTabSz="685800" rtl="0" eaLnBrk="1" fontAlgn="auto" latinLnBrk="0" hangingPunct="1">
              <a:lnSpc>
                <a:spcPct val="124000"/>
              </a:lnSpc>
              <a:spcBef>
                <a:spcPts val="750"/>
              </a:spcBef>
              <a:spcAft>
                <a:spcPts val="0"/>
              </a:spcAft>
              <a:buClr>
                <a:srgbClr val="3FB880"/>
              </a:buClr>
              <a:buSzTx/>
              <a:buFont typeface="Arial" panose="020B0604020202020204" pitchFamily="34" charset="0"/>
              <a:buChar char="•"/>
              <a:tabLst/>
              <a:defRPr/>
            </a:pPr>
            <a:endParaRPr kumimoji="0" lang="en-IE" sz="1200" b="1"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FC21D87-063A-B00A-DADB-B5CD5947870B}"/>
              </a:ext>
            </a:extLst>
          </p:cNvPr>
          <p:cNvSpPr txBox="1"/>
          <p:nvPr/>
        </p:nvSpPr>
        <p:spPr>
          <a:xfrm>
            <a:off x="223998" y="4250551"/>
            <a:ext cx="2695814" cy="276999"/>
          </a:xfrm>
          <a:prstGeom prst="rect">
            <a:avLst/>
          </a:prstGeom>
          <a:noFill/>
        </p:spPr>
        <p:txBody>
          <a:bodyPr wrap="square" rtlCol="0">
            <a:spAutoFit/>
          </a:bodyPr>
          <a:lstStyle/>
          <a:p>
            <a:pPr algn="ctr"/>
            <a:r>
              <a:rPr lang="en-US" sz="1200" b="1" i="1" dirty="0">
                <a:latin typeface="Open Sans" panose="020B0606030504020204" pitchFamily="34" charset="0"/>
                <a:ea typeface="Open Sans" panose="020B0606030504020204" pitchFamily="34" charset="0"/>
                <a:cs typeface="Open Sans" panose="020B0606030504020204" pitchFamily="34" charset="0"/>
              </a:rPr>
              <a:t>See Annex A for Detailed Budget </a:t>
            </a:r>
          </a:p>
        </p:txBody>
      </p:sp>
      <p:sp>
        <p:nvSpPr>
          <p:cNvPr id="13" name="Rectangle 1">
            <a:extLst>
              <a:ext uri="{FF2B5EF4-FFF2-40B4-BE49-F238E27FC236}">
                <a16:creationId xmlns:a16="http://schemas.microsoft.com/office/drawing/2014/main" id="{A40E1226-8879-3E1E-40B9-32FC555318E8}"/>
              </a:ext>
            </a:extLst>
          </p:cNvPr>
          <p:cNvSpPr>
            <a:spLocks noChangeArrowheads="1"/>
          </p:cNvSpPr>
          <p:nvPr/>
        </p:nvSpPr>
        <p:spPr bwMode="auto">
          <a:xfrm>
            <a:off x="3963438" y="86152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2" name="Subtitle 4">
            <a:extLst>
              <a:ext uri="{FF2B5EF4-FFF2-40B4-BE49-F238E27FC236}">
                <a16:creationId xmlns:a16="http://schemas.microsoft.com/office/drawing/2014/main" id="{B2B32994-4B6F-A143-AFBD-CB509DAE28A0}"/>
              </a:ext>
            </a:extLst>
          </p:cNvPr>
          <p:cNvSpPr txBox="1">
            <a:spLocks/>
          </p:cNvSpPr>
          <p:nvPr/>
        </p:nvSpPr>
        <p:spPr>
          <a:xfrm>
            <a:off x="4712260" y="1009089"/>
            <a:ext cx="3948670" cy="2172791"/>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4000"/>
              </a:lnSpc>
              <a:buClr>
                <a:srgbClr val="3FB880"/>
              </a:buClr>
            </a:pPr>
            <a:r>
              <a:rPr lang="en-IE" sz="1400" b="1" dirty="0"/>
              <a:t>Phase 2</a:t>
            </a:r>
          </a:p>
          <a:p>
            <a:pPr marL="171450" indent="-171450">
              <a:lnSpc>
                <a:spcPct val="124000"/>
              </a:lnSpc>
              <a:buClr>
                <a:srgbClr val="3FB880"/>
              </a:buClr>
              <a:buFont typeface="Arial" panose="020B0604020202020204" pitchFamily="34" charset="0"/>
              <a:buChar char="•"/>
            </a:pPr>
            <a:r>
              <a:rPr lang="en-IE" sz="1400" dirty="0"/>
              <a:t>Fees:				US$25,750</a:t>
            </a:r>
          </a:p>
          <a:p>
            <a:pPr marL="171450" indent="-171450">
              <a:lnSpc>
                <a:spcPct val="124000"/>
              </a:lnSpc>
              <a:buClr>
                <a:srgbClr val="3FB880"/>
              </a:buClr>
              <a:buFont typeface="Arial" panose="020B0604020202020204" pitchFamily="34" charset="0"/>
              <a:buChar char="•"/>
            </a:pPr>
            <a:endParaRPr lang="en-IE" sz="1400" dirty="0"/>
          </a:p>
          <a:p>
            <a:pPr marL="171450" indent="-171450">
              <a:lnSpc>
                <a:spcPct val="124000"/>
              </a:lnSpc>
              <a:buClr>
                <a:srgbClr val="3FB880"/>
              </a:buClr>
              <a:buFont typeface="Arial" panose="020B0604020202020204" pitchFamily="34" charset="0"/>
              <a:buChar char="•"/>
            </a:pPr>
            <a:r>
              <a:rPr lang="en-IE" sz="1400" dirty="0"/>
              <a:t>Disbursements (estimated):	US$4,400</a:t>
            </a:r>
          </a:p>
          <a:p>
            <a:pPr marL="171450" indent="-171450">
              <a:lnSpc>
                <a:spcPct val="124000"/>
              </a:lnSpc>
              <a:buClr>
                <a:srgbClr val="3FB880"/>
              </a:buClr>
              <a:buFont typeface="Arial" panose="020B0604020202020204" pitchFamily="34" charset="0"/>
              <a:buChar char="•"/>
            </a:pPr>
            <a:endParaRPr lang="en-IE" sz="1400" dirty="0"/>
          </a:p>
          <a:p>
            <a:pPr marL="171450" indent="-171450">
              <a:lnSpc>
                <a:spcPct val="124000"/>
              </a:lnSpc>
              <a:buClr>
                <a:srgbClr val="3FB880"/>
              </a:buClr>
              <a:buFont typeface="Arial" panose="020B0604020202020204" pitchFamily="34" charset="0"/>
              <a:buChar char="•"/>
            </a:pPr>
            <a:r>
              <a:rPr lang="en-IE" sz="1400" dirty="0"/>
              <a:t>Total:				US$30,150</a:t>
            </a:r>
          </a:p>
          <a:p>
            <a:pPr marL="171450" indent="-171450">
              <a:lnSpc>
                <a:spcPct val="124000"/>
              </a:lnSpc>
              <a:buClr>
                <a:srgbClr val="3FB880"/>
              </a:buClr>
              <a:buFont typeface="Arial" panose="020B0604020202020204" pitchFamily="34" charset="0"/>
              <a:buChar char="•"/>
            </a:pPr>
            <a:endParaRPr lang="en-IE" sz="1400" dirty="0"/>
          </a:p>
        </p:txBody>
      </p:sp>
    </p:spTree>
    <p:extLst>
      <p:ext uri="{BB962C8B-B14F-4D97-AF65-F5344CB8AC3E}">
        <p14:creationId xmlns:p14="http://schemas.microsoft.com/office/powerpoint/2010/main" val="71754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map of rwanda with green text">
            <a:extLst>
              <a:ext uri="{FF2B5EF4-FFF2-40B4-BE49-F238E27FC236}">
                <a16:creationId xmlns:a16="http://schemas.microsoft.com/office/drawing/2014/main" id="{B1C43610-3BCF-6BEB-417F-50544A19BCB9}"/>
              </a:ext>
            </a:extLst>
          </p:cNvPr>
          <p:cNvPicPr>
            <a:picLocks noGrp="1" noRot="1" noChangeAspect="1" noMove="1" noResize="1" noEditPoints="1" noAdjustHandles="1" noChangeArrowheads="1" noChangeShapeType="1" noCrop="1"/>
          </p:cNvPicPr>
          <p:nvPr/>
        </p:nvPicPr>
        <p:blipFill>
          <a:blip r:embed="rId3"/>
          <a:stretch>
            <a:fillRect/>
          </a:stretch>
        </p:blipFill>
        <p:spPr>
          <a:xfrm>
            <a:off x="6177938" y="1418858"/>
            <a:ext cx="2729499" cy="1899313"/>
          </a:xfrm>
          <a:prstGeom prst="rect">
            <a:avLst/>
          </a:prstGeom>
        </p:spPr>
      </p:pic>
      <p:pic>
        <p:nvPicPr>
          <p:cNvPr id="6" name="Picture 5" descr="A map of the world">
            <a:extLst>
              <a:ext uri="{FF2B5EF4-FFF2-40B4-BE49-F238E27FC236}">
                <a16:creationId xmlns:a16="http://schemas.microsoft.com/office/drawing/2014/main" id="{CCE2378A-B12B-0EFB-132B-ADED53D929C5}"/>
              </a:ext>
            </a:extLst>
          </p:cNvPr>
          <p:cNvPicPr>
            <a:picLocks noGrp="1" noRot="1" noChangeAspect="1" noMove="1" noResize="1" noEditPoints="1" noAdjustHandles="1" noChangeArrowheads="1" noChangeShapeType="1" noCrop="1"/>
          </p:cNvPicPr>
          <p:nvPr/>
        </p:nvPicPr>
        <p:blipFill>
          <a:blip r:embed="rId4"/>
          <a:stretch>
            <a:fillRect/>
          </a:stretch>
        </p:blipFill>
        <p:spPr>
          <a:xfrm>
            <a:off x="404324" y="926295"/>
            <a:ext cx="5715979" cy="3758828"/>
          </a:xfrm>
          <a:prstGeom prst="rect">
            <a:avLst/>
          </a:prstGeom>
        </p:spPr>
      </p:pic>
      <p:sp>
        <p:nvSpPr>
          <p:cNvPr id="2" name="Title 1">
            <a:extLst>
              <a:ext uri="{FF2B5EF4-FFF2-40B4-BE49-F238E27FC236}">
                <a16:creationId xmlns:a16="http://schemas.microsoft.com/office/drawing/2014/main" id="{D614FEDE-099E-F6CD-119A-EC22E5FCE4E6}"/>
              </a:ext>
            </a:extLst>
          </p:cNvPr>
          <p:cNvSpPr>
            <a:spLocks noGrp="1" noRot="1" noMove="1" noResize="1" noEditPoints="1" noAdjustHandles="1" noChangeArrowheads="1" noChangeShapeType="1"/>
          </p:cNvSpPr>
          <p:nvPr>
            <p:ph type="ctrTitle"/>
          </p:nvPr>
        </p:nvSpPr>
        <p:spPr>
          <a:xfrm>
            <a:off x="270000" y="126000"/>
            <a:ext cx="7403841" cy="607728"/>
          </a:xfrm>
        </p:spPr>
        <p:txBody>
          <a:bodyPr/>
          <a:lstStyle/>
          <a:p>
            <a:r>
              <a:rPr lang="en-US" dirty="0"/>
              <a:t>6. Why SRA</a:t>
            </a:r>
            <a:endParaRPr lang="en-IE" dirty="0"/>
          </a:p>
        </p:txBody>
      </p:sp>
      <p:sp>
        <p:nvSpPr>
          <p:cNvPr id="4" name="Slide Number Placeholder 3">
            <a:extLst>
              <a:ext uri="{FF2B5EF4-FFF2-40B4-BE49-F238E27FC236}">
                <a16:creationId xmlns:a16="http://schemas.microsoft.com/office/drawing/2014/main" id="{53B7CE2D-1ADA-0E0E-9740-9BCAFCD8028B}"/>
              </a:ext>
            </a:extLst>
          </p:cNvPr>
          <p:cNvSpPr>
            <a:spLocks noGrp="1" noRot="1" noMove="1" noResize="1" noEditPoints="1" noAdjustHandles="1" noChangeArrowheads="1" noChangeShapeType="1"/>
          </p:cNvSpPr>
          <p:nvPr>
            <p:ph type="sldNum" sz="quarter" idx="10"/>
          </p:nvPr>
        </p:nvSpPr>
        <p:spPr/>
        <p:txBody>
          <a:bodyPr/>
          <a:lstStyle/>
          <a:p>
            <a:fld id="{7347249A-F5BC-C94A-821D-4927D0ED6905}" type="slidenum">
              <a:rPr lang="en-US" smtClean="0"/>
              <a:t>11</a:t>
            </a:fld>
            <a:endParaRPr lang="en-US" dirty="0"/>
          </a:p>
        </p:txBody>
      </p:sp>
      <p:sp>
        <p:nvSpPr>
          <p:cNvPr id="3" name="Subtitle 2">
            <a:extLst>
              <a:ext uri="{FF2B5EF4-FFF2-40B4-BE49-F238E27FC236}">
                <a16:creationId xmlns:a16="http://schemas.microsoft.com/office/drawing/2014/main" id="{FBF842FB-3BB5-F11D-D836-CE4FFD5CDB89}"/>
              </a:ext>
            </a:extLst>
          </p:cNvPr>
          <p:cNvSpPr>
            <a:spLocks noGrp="1" noRot="1" noMove="1" noResize="1" noEditPoints="1" noAdjustHandles="1" noChangeArrowheads="1" noChangeShapeType="1"/>
          </p:cNvSpPr>
          <p:nvPr>
            <p:ph type="subTitle" idx="1"/>
          </p:nvPr>
        </p:nvSpPr>
        <p:spPr>
          <a:xfrm>
            <a:off x="262180" y="712769"/>
            <a:ext cx="8659325" cy="314701"/>
          </a:xfrm>
        </p:spPr>
        <p:txBody>
          <a:bodyPr>
            <a:norm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Our team has successfully managed projects in more than 50 countries globally – including Rwanda</a:t>
            </a:r>
            <a:endParaRPr lang="en-CA"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542A338B-7074-7657-7D40-0F74281A4B18}"/>
              </a:ext>
            </a:extLst>
          </p:cNvPr>
          <p:cNvSpPr>
            <a:spLocks noGrp="1" noRot="1" noMove="1" noResize="1" noEditPoints="1" noAdjustHandles="1" noChangeArrowheads="1" noChangeShapeType="1"/>
          </p:cNvSpPr>
          <p:nvPr/>
        </p:nvSpPr>
        <p:spPr>
          <a:xfrm>
            <a:off x="0" y="4318000"/>
            <a:ext cx="419100" cy="367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grpSp>
        <p:nvGrpSpPr>
          <p:cNvPr id="17" name="Group 16">
            <a:extLst>
              <a:ext uri="{FF2B5EF4-FFF2-40B4-BE49-F238E27FC236}">
                <a16:creationId xmlns:a16="http://schemas.microsoft.com/office/drawing/2014/main" id="{8AD02E57-0177-2558-9BAA-36BBA8649E94}"/>
              </a:ext>
            </a:extLst>
          </p:cNvPr>
          <p:cNvGrpSpPr>
            <a:grpSpLocks noGrp="1" noUngrp="1" noRot="1" noMove="1" noResize="1"/>
          </p:cNvGrpSpPr>
          <p:nvPr/>
        </p:nvGrpSpPr>
        <p:grpSpPr>
          <a:xfrm>
            <a:off x="86625" y="4230003"/>
            <a:ext cx="8881012" cy="401456"/>
            <a:chOff x="2377770" y="4317734"/>
            <a:chExt cx="8881012" cy="401456"/>
          </a:xfrm>
        </p:grpSpPr>
        <p:sp>
          <p:nvSpPr>
            <p:cNvPr id="13" name="Subtitle 2">
              <a:extLst>
                <a:ext uri="{FF2B5EF4-FFF2-40B4-BE49-F238E27FC236}">
                  <a16:creationId xmlns:a16="http://schemas.microsoft.com/office/drawing/2014/main" id="{C6F370DC-D04E-F30E-808D-512E2CD5C066}"/>
                </a:ext>
              </a:extLst>
            </p:cNvPr>
            <p:cNvSpPr txBox="1">
              <a:spLocks noGrp="1" noRot="1" noMove="1" noResize="1" noEditPoints="1" noAdjustHandles="1" noChangeArrowheads="1" noChangeShapeType="1"/>
            </p:cNvSpPr>
            <p:nvPr/>
          </p:nvSpPr>
          <p:spPr>
            <a:xfrm>
              <a:off x="2599457" y="4317734"/>
              <a:ext cx="8659325" cy="22406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dirty="0"/>
                <a:t>SRA Project Site</a:t>
              </a:r>
              <a:endParaRPr lang="en-CA" sz="1000" dirty="0"/>
            </a:p>
          </p:txBody>
        </p:sp>
        <p:sp>
          <p:nvSpPr>
            <p:cNvPr id="14" name="Subtitle 2">
              <a:extLst>
                <a:ext uri="{FF2B5EF4-FFF2-40B4-BE49-F238E27FC236}">
                  <a16:creationId xmlns:a16="http://schemas.microsoft.com/office/drawing/2014/main" id="{55BF1AA4-B214-8961-8C37-2F2B104D3954}"/>
                </a:ext>
              </a:extLst>
            </p:cNvPr>
            <p:cNvSpPr txBox="1">
              <a:spLocks noGrp="1" noRot="1" noMove="1" noResize="1" noEditPoints="1" noAdjustHandles="1" noChangeArrowheads="1" noChangeShapeType="1"/>
            </p:cNvSpPr>
            <p:nvPr/>
          </p:nvSpPr>
          <p:spPr>
            <a:xfrm>
              <a:off x="2599457" y="4495125"/>
              <a:ext cx="8659325" cy="22406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dirty="0"/>
                <a:t>Countries Where We’ve Worked</a:t>
              </a:r>
              <a:endParaRPr lang="en-CA" sz="1000" dirty="0"/>
            </a:p>
          </p:txBody>
        </p:sp>
        <p:pic>
          <p:nvPicPr>
            <p:cNvPr id="16" name="Picture 15" descr="A map of the world&#10;&#10;Description automatically generated">
              <a:extLst>
                <a:ext uri="{FF2B5EF4-FFF2-40B4-BE49-F238E27FC236}">
                  <a16:creationId xmlns:a16="http://schemas.microsoft.com/office/drawing/2014/main" id="{5EA91EC9-019E-14F3-B8E6-13E5E94D2140}"/>
                </a:ext>
              </a:extLst>
            </p:cNvPr>
            <p:cNvPicPr>
              <a:picLocks noGrp="1" noRot="1" noChangeAspect="1" noMove="1" noResize="1" noEditPoints="1" noAdjustHandles="1" noChangeArrowheads="1" noChangeShapeType="1" noCrop="1"/>
            </p:cNvPicPr>
            <p:nvPr/>
          </p:nvPicPr>
          <p:blipFill rotWithShape="1">
            <a:blip r:embed="rId5"/>
            <a:srcRect t="90502" r="94170" b="1966"/>
            <a:stretch/>
          </p:blipFill>
          <p:spPr>
            <a:xfrm>
              <a:off x="2377770" y="4317734"/>
              <a:ext cx="370405" cy="350167"/>
            </a:xfrm>
            <a:prstGeom prst="rect">
              <a:avLst/>
            </a:prstGeom>
          </p:spPr>
        </p:pic>
      </p:grpSp>
      <p:sp>
        <p:nvSpPr>
          <p:cNvPr id="24" name="Rectangle 23">
            <a:extLst>
              <a:ext uri="{FF2B5EF4-FFF2-40B4-BE49-F238E27FC236}">
                <a16:creationId xmlns:a16="http://schemas.microsoft.com/office/drawing/2014/main" id="{4523E109-60AA-ACEB-80E0-2E99FFE07D02}"/>
              </a:ext>
            </a:extLst>
          </p:cNvPr>
          <p:cNvSpPr>
            <a:spLocks noGrp="1" noRot="1" noMove="1" noResize="1" noEditPoints="1" noAdjustHandles="1" noChangeArrowheads="1" noChangeShapeType="1"/>
          </p:cNvSpPr>
          <p:nvPr/>
        </p:nvSpPr>
        <p:spPr>
          <a:xfrm>
            <a:off x="3659599" y="3586372"/>
            <a:ext cx="172142" cy="131737"/>
          </a:xfrm>
          <a:prstGeom prst="rect">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26" name="Straight Connector 25">
            <a:extLst>
              <a:ext uri="{FF2B5EF4-FFF2-40B4-BE49-F238E27FC236}">
                <a16:creationId xmlns:a16="http://schemas.microsoft.com/office/drawing/2014/main" id="{FFADAA77-334A-72D4-24C2-C0309B56C352}"/>
              </a:ext>
            </a:extLst>
          </p:cNvPr>
          <p:cNvCxnSpPr>
            <a:cxnSpLocks noGrp="1" noRot="1" noMove="1" noResize="1" noEditPoints="1" noAdjustHandles="1" noChangeArrowheads="1" noChangeShapeType="1"/>
            <a:stCxn id="24" idx="0"/>
          </p:cNvCxnSpPr>
          <p:nvPr/>
        </p:nvCxnSpPr>
        <p:spPr>
          <a:xfrm flipV="1">
            <a:off x="3745670" y="1375164"/>
            <a:ext cx="2370777" cy="2211208"/>
          </a:xfrm>
          <a:prstGeom prst="line">
            <a:avLst/>
          </a:prstGeom>
          <a:ln>
            <a:solidFill>
              <a:srgbClr val="404040">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8EE2F87-18B1-15BB-14B3-E72348A5CB43}"/>
              </a:ext>
            </a:extLst>
          </p:cNvPr>
          <p:cNvCxnSpPr>
            <a:cxnSpLocks noGrp="1" noRot="1" noMove="1" noResize="1" noEditPoints="1" noAdjustHandles="1" noChangeArrowheads="1" noChangeShapeType="1"/>
            <a:stCxn id="24" idx="2"/>
            <a:endCxn id="23" idx="2"/>
          </p:cNvCxnSpPr>
          <p:nvPr/>
        </p:nvCxnSpPr>
        <p:spPr>
          <a:xfrm flipV="1">
            <a:off x="3745670" y="3323087"/>
            <a:ext cx="3783241" cy="395022"/>
          </a:xfrm>
          <a:prstGeom prst="line">
            <a:avLst/>
          </a:prstGeom>
          <a:ln>
            <a:solidFill>
              <a:srgbClr val="404040">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672FB9D-1463-5C79-4EC0-24338B65B2C9}"/>
              </a:ext>
            </a:extLst>
          </p:cNvPr>
          <p:cNvSpPr>
            <a:spLocks noGrp="1" noRot="1" noMove="1" noResize="1" noEditPoints="1" noAdjustHandles="1" noChangeArrowheads="1" noChangeShapeType="1"/>
          </p:cNvSpPr>
          <p:nvPr/>
        </p:nvSpPr>
        <p:spPr>
          <a:xfrm>
            <a:off x="6150384" y="1391905"/>
            <a:ext cx="2757053" cy="1931182"/>
          </a:xfrm>
          <a:prstGeom prst="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1" name="Rectangle 30">
            <a:extLst>
              <a:ext uri="{FF2B5EF4-FFF2-40B4-BE49-F238E27FC236}">
                <a16:creationId xmlns:a16="http://schemas.microsoft.com/office/drawing/2014/main" id="{C3291978-17A0-3F74-2E7A-08F72744830D}"/>
              </a:ext>
            </a:extLst>
          </p:cNvPr>
          <p:cNvSpPr>
            <a:spLocks noGrp="1" noRot="1" noMove="1" noResize="1" noEditPoints="1" noAdjustHandles="1" noChangeArrowheads="1" noChangeShapeType="1"/>
          </p:cNvSpPr>
          <p:nvPr/>
        </p:nvSpPr>
        <p:spPr>
          <a:xfrm>
            <a:off x="7256060" y="1483056"/>
            <a:ext cx="417781" cy="111676"/>
          </a:xfrm>
          <a:prstGeom prst="rect">
            <a:avLst/>
          </a:prstGeom>
          <a:solidFill>
            <a:srgbClr val="8ED4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0361BD-A458-698C-BB68-B5ABC28DEEFA}"/>
              </a:ext>
            </a:extLst>
          </p:cNvPr>
          <p:cNvSpPr txBox="1">
            <a:spLocks noGrp="1" noRot="1" noMove="1" noResize="1" noEditPoints="1" noAdjustHandles="1" noChangeArrowheads="1" noChangeShapeType="1"/>
          </p:cNvSpPr>
          <p:nvPr/>
        </p:nvSpPr>
        <p:spPr>
          <a:xfrm>
            <a:off x="6568304" y="1369832"/>
            <a:ext cx="1951332" cy="307777"/>
          </a:xfrm>
          <a:prstGeom prst="rect">
            <a:avLst/>
          </a:prstGeom>
          <a:noFill/>
        </p:spPr>
        <p:txBody>
          <a:bodyPr wrap="square" rtlCol="0">
            <a:spAutoFit/>
          </a:bodyPr>
          <a:lstStyle/>
          <a:p>
            <a:r>
              <a:rPr lang="en-US" sz="1400" dirty="0"/>
              <a:t>Regional Focus: Rwanda</a:t>
            </a:r>
          </a:p>
        </p:txBody>
      </p:sp>
    </p:spTree>
    <p:extLst>
      <p:ext uri="{BB962C8B-B14F-4D97-AF65-F5344CB8AC3E}">
        <p14:creationId xmlns:p14="http://schemas.microsoft.com/office/powerpoint/2010/main" val="198382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E5CE6-011C-F378-FF55-32CEB7108A79}"/>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7249A-F5BC-C94A-821D-4927D0ED69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ubtitle 4">
            <a:extLst>
              <a:ext uri="{FF2B5EF4-FFF2-40B4-BE49-F238E27FC236}">
                <a16:creationId xmlns:a16="http://schemas.microsoft.com/office/drawing/2014/main" id="{DAF6FFC0-CA1B-38A7-2D3F-6BC4B66BA14C}"/>
              </a:ext>
            </a:extLst>
          </p:cNvPr>
          <p:cNvSpPr>
            <a:spLocks noGrp="1"/>
          </p:cNvSpPr>
          <p:nvPr>
            <p:ph type="subTitle" idx="1"/>
          </p:nvPr>
        </p:nvSpPr>
        <p:spPr>
          <a:xfrm>
            <a:off x="4832350" y="555617"/>
            <a:ext cx="4184650" cy="3242924"/>
          </a:xfrm>
        </p:spPr>
        <p:txBody>
          <a:bodyPr>
            <a:normAutofit/>
          </a:bodyPr>
          <a:lstStyle/>
          <a:p>
            <a:pPr marL="171450" indent="-171450">
              <a:lnSpc>
                <a:spcPct val="124000"/>
              </a:lnSpc>
              <a:buClr>
                <a:srgbClr val="3FB880"/>
              </a:buClr>
              <a:buFont typeface="Arial" panose="020B0604020202020204" pitchFamily="34" charset="0"/>
              <a:buChar char="•"/>
            </a:pPr>
            <a:endParaRPr lang="en-IE" sz="1400" dirty="0"/>
          </a:p>
          <a:p>
            <a:pPr marL="171450" indent="-171450">
              <a:lnSpc>
                <a:spcPct val="124000"/>
              </a:lnSpc>
              <a:buClr>
                <a:srgbClr val="3FB880"/>
              </a:buClr>
              <a:buFont typeface="Arial" panose="020B0604020202020204" pitchFamily="34" charset="0"/>
              <a:buChar char="•"/>
            </a:pPr>
            <a:endParaRPr lang="en-IE" sz="1400" dirty="0"/>
          </a:p>
        </p:txBody>
      </p:sp>
      <p:sp>
        <p:nvSpPr>
          <p:cNvPr id="7" name="Subtitle 4">
            <a:extLst>
              <a:ext uri="{FF2B5EF4-FFF2-40B4-BE49-F238E27FC236}">
                <a16:creationId xmlns:a16="http://schemas.microsoft.com/office/drawing/2014/main" id="{DAF6FFC0-CA1B-38A7-2D3F-6BC4B66BA14C}"/>
              </a:ext>
            </a:extLst>
          </p:cNvPr>
          <p:cNvSpPr txBox="1">
            <a:spLocks/>
          </p:cNvSpPr>
          <p:nvPr/>
        </p:nvSpPr>
        <p:spPr>
          <a:xfrm>
            <a:off x="4572000" y="889000"/>
            <a:ext cx="4392613" cy="3638550"/>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71450" marR="0" lvl="0" indent="-171450" algn="l" defTabSz="685800" rtl="0" eaLnBrk="1" fontAlgn="auto" latinLnBrk="0" hangingPunct="1">
              <a:lnSpc>
                <a:spcPct val="124000"/>
              </a:lnSpc>
              <a:spcBef>
                <a:spcPts val="750"/>
              </a:spcBef>
              <a:spcAft>
                <a:spcPts val="0"/>
              </a:spcAft>
              <a:buClr>
                <a:srgbClr val="3FB880"/>
              </a:buClr>
              <a:buSzTx/>
              <a:buFont typeface="Arial" panose="020B0604020202020204" pitchFamily="34" charset="0"/>
              <a:buChar char="•"/>
              <a:tabLst/>
              <a:defRPr/>
            </a:pPr>
            <a:endParaRPr kumimoji="0" lang="en-IE" sz="1200" b="1"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2">
            <a:extLst>
              <a:ext uri="{FF2B5EF4-FFF2-40B4-BE49-F238E27FC236}">
                <a16:creationId xmlns:a16="http://schemas.microsoft.com/office/drawing/2014/main" id="{46CA1759-CB58-6D72-93DD-7B7B69FBDDF3}"/>
              </a:ext>
            </a:extLst>
          </p:cNvPr>
          <p:cNvSpPr>
            <a:spLocks noGrp="1"/>
          </p:cNvSpPr>
          <p:nvPr>
            <p:ph type="ctrTitle"/>
          </p:nvPr>
        </p:nvSpPr>
        <p:spPr>
          <a:xfrm>
            <a:off x="320040" y="146304"/>
            <a:ext cx="5509541" cy="411745"/>
          </a:xfrm>
        </p:spPr>
        <p:txBody>
          <a:bodyPr>
            <a:noAutofit/>
          </a:bodyPr>
          <a:lstStyle/>
          <a:p>
            <a:r>
              <a:rPr lang="en-IE" dirty="0"/>
              <a:t>6. </a:t>
            </a:r>
            <a:r>
              <a:rPr lang="en-CA" dirty="0"/>
              <a:t>Why SRA?</a:t>
            </a:r>
            <a:endParaRPr lang="en-IE" dirty="0"/>
          </a:p>
        </p:txBody>
      </p:sp>
      <p:sp>
        <p:nvSpPr>
          <p:cNvPr id="2" name="Subtitle 4">
            <a:extLst>
              <a:ext uri="{FF2B5EF4-FFF2-40B4-BE49-F238E27FC236}">
                <a16:creationId xmlns:a16="http://schemas.microsoft.com/office/drawing/2014/main" id="{CAC83AD1-4251-DEA0-877E-EDF47F90586A}"/>
              </a:ext>
            </a:extLst>
          </p:cNvPr>
          <p:cNvSpPr txBox="1">
            <a:spLocks/>
          </p:cNvSpPr>
          <p:nvPr/>
        </p:nvSpPr>
        <p:spPr>
          <a:xfrm>
            <a:off x="255829" y="823078"/>
            <a:ext cx="4081221" cy="3638550"/>
          </a:xfrm>
          <a:prstGeom prst="rect">
            <a:avLst/>
          </a:prstGeom>
        </p:spPr>
        <p:txBody>
          <a:bodyPr>
            <a:normAutofit fontScale="250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20000"/>
              </a:lnSpc>
              <a:buFont typeface="Wingdings" panose="05000000000000000000" pitchFamily="2" charset="2"/>
              <a:buChar char=""/>
            </a:pPr>
            <a:r>
              <a:rPr lang="en-US" sz="3600" b="1" dirty="0">
                <a:solidFill>
                  <a:srgbClr val="000000"/>
                </a:solidFill>
              </a:rPr>
              <a:t>Extensive Practical Experience </a:t>
            </a:r>
            <a:r>
              <a:rPr lang="en-US" sz="3600" dirty="0">
                <a:solidFill>
                  <a:srgbClr val="000000"/>
                </a:solidFill>
              </a:rPr>
              <a:t>- </a:t>
            </a:r>
            <a:r>
              <a:rPr lang="en-US" sz="3600" dirty="0"/>
              <a:t>We know clients require assistance from consultants who not only have experience writing reports and preparing action plans, but who have implemented projects on-the-ground. Our personnel have managed projects from A-Z, from the assessment stage through planning, consultations and negotiations and implementation. We know what it takes to meet best practice in a practical way, whilst enabling impacts on communities to be addressed</a:t>
            </a:r>
          </a:p>
          <a:p>
            <a:pPr marL="342900" indent="-342900" algn="just">
              <a:lnSpc>
                <a:spcPct val="120000"/>
              </a:lnSpc>
              <a:buFont typeface="Wingdings" panose="05000000000000000000" pitchFamily="2" charset="2"/>
              <a:buChar char=""/>
            </a:pPr>
            <a:r>
              <a:rPr lang="en-US" sz="3600" b="1" dirty="0">
                <a:solidFill>
                  <a:srgbClr val="000000"/>
                </a:solidFill>
              </a:rPr>
              <a:t>International Experience </a:t>
            </a:r>
            <a:r>
              <a:rPr lang="en-US" sz="3600" dirty="0">
                <a:solidFill>
                  <a:srgbClr val="000000"/>
                </a:solidFill>
              </a:rPr>
              <a:t>- </a:t>
            </a:r>
            <a:r>
              <a:rPr lang="en-US" sz="3600" dirty="0"/>
              <a:t>Our extensive international experience allows us to reflect on lessons learned and apply our experiences to the development of pragmatic and appropriate solutions, while leveraging local knowledge in accordance with project location and conditions and the requirements of national laws and international standards</a:t>
            </a:r>
          </a:p>
          <a:p>
            <a:pPr marL="342900" indent="-342900" algn="just">
              <a:lnSpc>
                <a:spcPct val="120000"/>
              </a:lnSpc>
              <a:buFont typeface="Wingdings" panose="05000000000000000000" pitchFamily="2" charset="2"/>
              <a:buChar char=""/>
            </a:pPr>
            <a:r>
              <a:rPr lang="en-US" sz="3600" b="1" dirty="0">
                <a:solidFill>
                  <a:srgbClr val="000000"/>
                </a:solidFill>
              </a:rPr>
              <a:t>Extensive Rwanda Experience</a:t>
            </a:r>
            <a:r>
              <a:rPr lang="en-US" sz="3600" dirty="0">
                <a:solidFill>
                  <a:srgbClr val="000000"/>
                </a:solidFill>
              </a:rPr>
              <a:t> – We have extensive experience working on resettlement projects in Rwanda, and understand how to meet best practice while being consistent with national legislation and the local context</a:t>
            </a:r>
          </a:p>
          <a:p>
            <a:pPr marL="342900" indent="-342900" algn="just">
              <a:lnSpc>
                <a:spcPct val="120000"/>
              </a:lnSpc>
              <a:buFont typeface="Wingdings" panose="05000000000000000000" pitchFamily="2" charset="2"/>
              <a:buChar char=""/>
            </a:pPr>
            <a:r>
              <a:rPr lang="en-US" sz="3600" b="1" dirty="0">
                <a:solidFill>
                  <a:srgbClr val="000000"/>
                </a:solidFill>
              </a:rPr>
              <a:t>Familiarity with and Commitment to International Best Practice </a:t>
            </a:r>
            <a:r>
              <a:rPr lang="en-US" sz="3600" dirty="0">
                <a:solidFill>
                  <a:srgbClr val="000000"/>
                </a:solidFill>
              </a:rPr>
              <a:t>- </a:t>
            </a:r>
            <a:r>
              <a:rPr lang="en-US" sz="3600" dirty="0"/>
              <a:t>Our personnel are thoroughly familiar with the standards, requirements and guidelines of international finance institutions and relevant industry bodies</a:t>
            </a:r>
          </a:p>
        </p:txBody>
      </p:sp>
      <p:sp>
        <p:nvSpPr>
          <p:cNvPr id="3" name="TextBox 2">
            <a:extLst>
              <a:ext uri="{FF2B5EF4-FFF2-40B4-BE49-F238E27FC236}">
                <a16:creationId xmlns:a16="http://schemas.microsoft.com/office/drawing/2014/main" id="{5F9727D7-D01E-0E2C-DC66-ACACCCD0C885}"/>
              </a:ext>
            </a:extLst>
          </p:cNvPr>
          <p:cNvSpPr txBox="1"/>
          <p:nvPr/>
        </p:nvSpPr>
        <p:spPr>
          <a:xfrm>
            <a:off x="4572000" y="891548"/>
            <a:ext cx="4210050" cy="3000821"/>
          </a:xfrm>
          <a:prstGeom prst="rect">
            <a:avLst/>
          </a:prstGeom>
          <a:noFill/>
        </p:spPr>
        <p:txBody>
          <a:bodyPr wrap="square" rtlCol="0">
            <a:spAutoFit/>
          </a:bodyPr>
          <a:lstStyle/>
          <a:p>
            <a:pPr marL="342900" lvl="0" indent="-342900" algn="just">
              <a:buFont typeface="Wingdings" panose="05000000000000000000" pitchFamily="2" charset="2"/>
              <a:buChar char=""/>
            </a:pPr>
            <a:r>
              <a:rPr lang="en-GB" sz="9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Innovative Approaches</a:t>
            </a:r>
            <a:r>
              <a:rPr lang="en-GB" sz="9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 </a:t>
            </a:r>
            <a:r>
              <a:rPr lang="en-US" sz="900" dirty="0">
                <a:effectLst/>
                <a:latin typeface="Open Sans" panose="020B0606030504020204" pitchFamily="34" charset="0"/>
                <a:ea typeface="Open Sans" panose="020B0606030504020204" pitchFamily="34" charset="0"/>
                <a:cs typeface="Open Sans" panose="020B0606030504020204" pitchFamily="34" charset="0"/>
              </a:rPr>
              <a:t>Our team has been at the forefront of developing new and innovative best practice social management approaches. SRA brings this experience to projects and is committed to continuous innovation</a:t>
            </a:r>
          </a:p>
          <a:p>
            <a:pPr algn="just"/>
            <a:r>
              <a:rPr lang="en-GB" sz="9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Wingdings" panose="05000000000000000000" pitchFamily="2" charset="2"/>
              <a:buChar char=""/>
            </a:pPr>
            <a:r>
              <a:rPr lang="en-GB" sz="9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Stakeholder Engagement and Teamwork </a:t>
            </a:r>
            <a:r>
              <a:rPr lang="en-GB" sz="9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900" dirty="0">
                <a:effectLst/>
                <a:latin typeface="Open Sans" panose="020B0606030504020204" pitchFamily="34" charset="0"/>
                <a:ea typeface="Open Sans" panose="020B0606030504020204" pitchFamily="34" charset="0"/>
                <a:cs typeface="Open Sans" panose="020B0606030504020204" pitchFamily="34" charset="0"/>
              </a:rPr>
              <a:t>We strongly believe in active stakeholder engagement throughout the project process (internally and externally), and believe that the best, most cost effective and sustainable solutions come from an approach that fully engages all stakeholders</a:t>
            </a:r>
          </a:p>
          <a:p>
            <a:pPr marL="457200" algn="just"/>
            <a:r>
              <a:rPr lang="en-GB" sz="9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Wingdings" panose="05000000000000000000" pitchFamily="2" charset="2"/>
              <a:buChar char=""/>
            </a:pPr>
            <a:r>
              <a:rPr lang="en-GB" sz="9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Tailor-made Solutions </a:t>
            </a:r>
            <a:r>
              <a:rPr lang="en-GB" sz="9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900" dirty="0">
                <a:effectLst/>
                <a:latin typeface="Open Sans" panose="020B0606030504020204" pitchFamily="34" charset="0"/>
                <a:ea typeface="Open Sans" panose="020B0606030504020204" pitchFamily="34" charset="0"/>
                <a:cs typeface="Open Sans" panose="020B0606030504020204" pitchFamily="34" charset="0"/>
              </a:rPr>
              <a:t>SRA brings its extensive experience to bear on all its projects but does not believe in a one-size-fits-all approach. We know that each project has unique characteristics that must be fully understood in order to develop appropriate solutions</a:t>
            </a:r>
          </a:p>
          <a:p>
            <a:pPr marL="228600" algn="just"/>
            <a:r>
              <a:rPr lang="en-US" sz="9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sz="9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Wingdings" panose="05000000000000000000" pitchFamily="2" charset="2"/>
              <a:buChar char=""/>
            </a:pPr>
            <a:r>
              <a:rPr lang="en-US" sz="9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Focus on Capacity-Building of Local Teams </a:t>
            </a:r>
            <a:r>
              <a:rPr lang="en-US" sz="9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900" dirty="0">
                <a:effectLst/>
                <a:latin typeface="Open Sans" panose="020B0606030504020204" pitchFamily="34" charset="0"/>
                <a:ea typeface="Open Sans" panose="020B0606030504020204" pitchFamily="34" charset="0"/>
                <a:cs typeface="Open Sans" panose="020B0606030504020204" pitchFamily="34" charset="0"/>
              </a:rPr>
              <a:t>SRA generally works in mixed client / consultant teams. Our project planning and implementation strategies full integrate capacity building of local teams into the process so they can take on responsibilities going forward</a:t>
            </a:r>
            <a:endParaRPr lang="en-US" dirty="0"/>
          </a:p>
        </p:txBody>
      </p:sp>
      <p:sp>
        <p:nvSpPr>
          <p:cNvPr id="5" name="Subtitle 4">
            <a:extLst>
              <a:ext uri="{FF2B5EF4-FFF2-40B4-BE49-F238E27FC236}">
                <a16:creationId xmlns:a16="http://schemas.microsoft.com/office/drawing/2014/main" id="{63BD978D-8880-B8A0-4650-7881A035BE5D}"/>
              </a:ext>
            </a:extLst>
          </p:cNvPr>
          <p:cNvSpPr txBox="1">
            <a:spLocks/>
          </p:cNvSpPr>
          <p:nvPr/>
        </p:nvSpPr>
        <p:spPr>
          <a:xfrm>
            <a:off x="6190198" y="4047894"/>
            <a:ext cx="1468954" cy="27463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en-US" sz="1000" i="1" dirty="0">
                <a:solidFill>
                  <a:schemeClr val="accent1">
                    <a:lumMod val="75000"/>
                  </a:schemeClr>
                </a:solidFill>
              </a:rPr>
              <a:t>www.steynreddy.com</a:t>
            </a:r>
          </a:p>
        </p:txBody>
      </p:sp>
    </p:spTree>
    <p:extLst>
      <p:ext uri="{BB962C8B-B14F-4D97-AF65-F5344CB8AC3E}">
        <p14:creationId xmlns:p14="http://schemas.microsoft.com/office/powerpoint/2010/main" val="6898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287A-96B3-A216-5F5E-9FABE6CE7A0D}"/>
              </a:ext>
            </a:extLst>
          </p:cNvPr>
          <p:cNvSpPr>
            <a:spLocks noGrp="1"/>
          </p:cNvSpPr>
          <p:nvPr>
            <p:ph type="ctrTitle"/>
          </p:nvPr>
        </p:nvSpPr>
        <p:spPr/>
        <p:txBody>
          <a:bodyPr/>
          <a:lstStyle/>
          <a:p>
            <a:r>
              <a:rPr lang="en-IE" dirty="0"/>
              <a:t>Contents</a:t>
            </a:r>
          </a:p>
        </p:txBody>
      </p:sp>
      <p:sp>
        <p:nvSpPr>
          <p:cNvPr id="3" name="Subtitle 2">
            <a:extLst>
              <a:ext uri="{FF2B5EF4-FFF2-40B4-BE49-F238E27FC236}">
                <a16:creationId xmlns:a16="http://schemas.microsoft.com/office/drawing/2014/main" id="{B1C84A96-9CEC-4C3F-CF5B-AF57B80AB8F6}"/>
              </a:ext>
            </a:extLst>
          </p:cNvPr>
          <p:cNvSpPr>
            <a:spLocks noGrp="1"/>
          </p:cNvSpPr>
          <p:nvPr>
            <p:ph type="subTitle" idx="1"/>
          </p:nvPr>
        </p:nvSpPr>
        <p:spPr>
          <a:xfrm>
            <a:off x="262180" y="870086"/>
            <a:ext cx="5091485" cy="3458892"/>
          </a:xfrm>
        </p:spPr>
        <p:txBody>
          <a:bodyPr>
            <a:normAutofit fontScale="85000" lnSpcReduction="20000"/>
          </a:bodyPr>
          <a:lstStyle/>
          <a:p>
            <a:pPr marL="228600" indent="-228600">
              <a:buFont typeface="+mj-lt"/>
              <a:buAutoNum type="arabicPeriod"/>
            </a:pPr>
            <a:r>
              <a:rPr lang="en-IE" dirty="0"/>
              <a:t>Project Understanding</a:t>
            </a:r>
          </a:p>
          <a:p>
            <a:pPr marL="228600" indent="-228600">
              <a:buFont typeface="+mj-lt"/>
              <a:buAutoNum type="arabicPeriod"/>
            </a:pPr>
            <a:endParaRPr lang="en-IE" dirty="0"/>
          </a:p>
          <a:p>
            <a:pPr marL="228600" indent="-228600">
              <a:buFont typeface="+mj-lt"/>
              <a:buAutoNum type="arabicPeriod"/>
            </a:pPr>
            <a:r>
              <a:rPr lang="en-IE" dirty="0"/>
              <a:t>Project Approach and Phasing</a:t>
            </a:r>
          </a:p>
          <a:p>
            <a:pPr marL="228600" indent="-228600">
              <a:buFont typeface="+mj-lt"/>
              <a:buAutoNum type="arabicPeriod"/>
            </a:pPr>
            <a:endParaRPr lang="en-IE" dirty="0"/>
          </a:p>
          <a:p>
            <a:pPr marL="228600" indent="-228600">
              <a:buFont typeface="+mj-lt"/>
              <a:buAutoNum type="arabicPeriod"/>
            </a:pPr>
            <a:r>
              <a:rPr lang="en-IE" dirty="0"/>
              <a:t>Phase 1</a:t>
            </a:r>
          </a:p>
          <a:p>
            <a:pPr>
              <a:tabLst>
                <a:tab pos="266700" algn="l"/>
              </a:tabLst>
            </a:pPr>
            <a:r>
              <a:rPr lang="en-IE" dirty="0"/>
              <a:t>	Key Tasks and Deliverables</a:t>
            </a:r>
          </a:p>
          <a:p>
            <a:pPr>
              <a:tabLst>
                <a:tab pos="266700" algn="l"/>
              </a:tabLst>
            </a:pPr>
            <a:r>
              <a:rPr lang="en-IE" dirty="0"/>
              <a:t>	SRA Team</a:t>
            </a:r>
          </a:p>
          <a:p>
            <a:pPr>
              <a:tabLst>
                <a:tab pos="266700" algn="l"/>
              </a:tabLst>
            </a:pPr>
            <a:r>
              <a:rPr lang="en-IE" dirty="0"/>
              <a:t>	Proposed Workplan and Schedule</a:t>
            </a:r>
          </a:p>
          <a:p>
            <a:pPr marL="228600" indent="-228600">
              <a:buFont typeface="+mj-lt"/>
              <a:buAutoNum type="arabicPeriod"/>
            </a:pPr>
            <a:endParaRPr lang="en-IE" dirty="0"/>
          </a:p>
          <a:p>
            <a:pPr marL="228600" indent="-228600">
              <a:buFont typeface="+mj-lt"/>
              <a:buAutoNum type="arabicPeriod" startAt="4"/>
            </a:pPr>
            <a:r>
              <a:rPr lang="en-IE" dirty="0"/>
              <a:t>Phase 2</a:t>
            </a:r>
          </a:p>
          <a:p>
            <a:pPr>
              <a:tabLst>
                <a:tab pos="266700" algn="l"/>
              </a:tabLst>
            </a:pPr>
            <a:r>
              <a:rPr lang="en-IE" dirty="0"/>
              <a:t>	Key Tasks and Deliverables</a:t>
            </a:r>
          </a:p>
          <a:p>
            <a:pPr>
              <a:tabLst>
                <a:tab pos="266700" algn="l"/>
              </a:tabLst>
            </a:pPr>
            <a:r>
              <a:rPr lang="en-IE" dirty="0"/>
              <a:t>	High-level Workplan and Schedule</a:t>
            </a:r>
          </a:p>
          <a:p>
            <a:pPr>
              <a:tabLst>
                <a:tab pos="266700" algn="l"/>
              </a:tabLst>
            </a:pPr>
            <a:endParaRPr lang="en-IE" dirty="0"/>
          </a:p>
          <a:p>
            <a:pPr marL="228600" indent="-228600">
              <a:buFont typeface="+mj-lt"/>
              <a:buAutoNum type="arabicPeriod" startAt="5"/>
            </a:pPr>
            <a:r>
              <a:rPr lang="en-IE" dirty="0"/>
              <a:t>Proposed Budget</a:t>
            </a:r>
          </a:p>
          <a:p>
            <a:pPr marL="228600" indent="-228600">
              <a:buFont typeface="+mj-lt"/>
              <a:buAutoNum type="arabicPeriod" startAt="5"/>
            </a:pPr>
            <a:endParaRPr lang="en-IE" dirty="0"/>
          </a:p>
          <a:p>
            <a:pPr marL="228600" indent="-228600">
              <a:buFont typeface="+mj-lt"/>
              <a:buAutoNum type="arabicPeriod" startAt="5"/>
            </a:pPr>
            <a:r>
              <a:rPr lang="en-IE" dirty="0"/>
              <a:t>Why SRA?</a:t>
            </a:r>
          </a:p>
          <a:p>
            <a:endParaRPr lang="en-IE" dirty="0"/>
          </a:p>
          <a:p>
            <a:pPr marL="228600" indent="-228600">
              <a:buFont typeface="+mj-lt"/>
              <a:buAutoNum type="arabicPeriod"/>
            </a:pPr>
            <a:endParaRPr lang="en-IE" dirty="0"/>
          </a:p>
          <a:p>
            <a:pPr marL="228600" indent="-228600">
              <a:buFont typeface="+mj-lt"/>
              <a:buAutoNum type="arabicPeriod"/>
            </a:pPr>
            <a:endParaRPr lang="en-IE" dirty="0"/>
          </a:p>
        </p:txBody>
      </p:sp>
      <p:sp>
        <p:nvSpPr>
          <p:cNvPr id="4" name="Slide Number Placeholder 3">
            <a:extLst>
              <a:ext uri="{FF2B5EF4-FFF2-40B4-BE49-F238E27FC236}">
                <a16:creationId xmlns:a16="http://schemas.microsoft.com/office/drawing/2014/main" id="{E98C3C04-AD06-7DAC-7B13-2C4AA0D49B22}"/>
              </a:ext>
            </a:extLst>
          </p:cNvPr>
          <p:cNvSpPr>
            <a:spLocks noGrp="1"/>
          </p:cNvSpPr>
          <p:nvPr>
            <p:ph type="sldNum" sz="quarter" idx="10"/>
          </p:nvPr>
        </p:nvSpPr>
        <p:spPr/>
        <p:txBody>
          <a:bodyPr/>
          <a:lstStyle/>
          <a:p>
            <a:fld id="{7347249A-F5BC-C94A-821D-4927D0ED6905}" type="slidenum">
              <a:rPr lang="en-US" smtClean="0"/>
              <a:t>1</a:t>
            </a:fld>
            <a:endParaRPr lang="en-US" dirty="0"/>
          </a:p>
        </p:txBody>
      </p:sp>
      <p:pic>
        <p:nvPicPr>
          <p:cNvPr id="5" name="Picture 4">
            <a:extLst>
              <a:ext uri="{FF2B5EF4-FFF2-40B4-BE49-F238E27FC236}">
                <a16:creationId xmlns:a16="http://schemas.microsoft.com/office/drawing/2014/main" id="{C79DD1E3-C9F2-CCBC-1FC3-CEB21E4BEB66}"/>
              </a:ext>
            </a:extLst>
          </p:cNvPr>
          <p:cNvPicPr>
            <a:picLocks noChangeAspect="1"/>
          </p:cNvPicPr>
          <p:nvPr/>
        </p:nvPicPr>
        <p:blipFill>
          <a:blip r:embed="rId3"/>
          <a:stretch>
            <a:fillRect/>
          </a:stretch>
        </p:blipFill>
        <p:spPr>
          <a:xfrm>
            <a:off x="3486656" y="897753"/>
            <a:ext cx="5021991" cy="3347994"/>
          </a:xfrm>
          <a:prstGeom prst="rect">
            <a:avLst/>
          </a:prstGeom>
        </p:spPr>
      </p:pic>
    </p:spTree>
    <p:extLst>
      <p:ext uri="{BB962C8B-B14F-4D97-AF65-F5344CB8AC3E}">
        <p14:creationId xmlns:p14="http://schemas.microsoft.com/office/powerpoint/2010/main" val="124999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002BDF-3183-5232-28FE-42E829D38891}"/>
              </a:ext>
            </a:extLst>
          </p:cNvPr>
          <p:cNvPicPr>
            <a:picLocks noChangeAspect="1"/>
          </p:cNvPicPr>
          <p:nvPr/>
        </p:nvPicPr>
        <p:blipFill>
          <a:blip r:embed="rId3"/>
          <a:stretch>
            <a:fillRect/>
          </a:stretch>
        </p:blipFill>
        <p:spPr>
          <a:xfrm>
            <a:off x="4176063" y="1600706"/>
            <a:ext cx="4883782" cy="2767476"/>
          </a:xfrm>
          <a:prstGeom prst="rect">
            <a:avLst/>
          </a:prstGeom>
        </p:spPr>
      </p:pic>
      <p:sp>
        <p:nvSpPr>
          <p:cNvPr id="2" name="Title 1">
            <a:extLst>
              <a:ext uri="{FF2B5EF4-FFF2-40B4-BE49-F238E27FC236}">
                <a16:creationId xmlns:a16="http://schemas.microsoft.com/office/drawing/2014/main" id="{208476BA-903F-8E85-53F1-F65418C3ACD2}"/>
              </a:ext>
            </a:extLst>
          </p:cNvPr>
          <p:cNvSpPr>
            <a:spLocks noGrp="1"/>
          </p:cNvSpPr>
          <p:nvPr>
            <p:ph type="ctrTitle"/>
          </p:nvPr>
        </p:nvSpPr>
        <p:spPr/>
        <p:txBody>
          <a:bodyPr/>
          <a:lstStyle/>
          <a:p>
            <a:r>
              <a:rPr lang="en-IE" dirty="0"/>
              <a:t>1. Project Understanding</a:t>
            </a:r>
          </a:p>
        </p:txBody>
      </p:sp>
      <p:sp>
        <p:nvSpPr>
          <p:cNvPr id="3" name="Subtitle 2">
            <a:extLst>
              <a:ext uri="{FF2B5EF4-FFF2-40B4-BE49-F238E27FC236}">
                <a16:creationId xmlns:a16="http://schemas.microsoft.com/office/drawing/2014/main" id="{8CE55FE5-4960-9DC3-3094-5FE859BFD5C7}"/>
              </a:ext>
            </a:extLst>
          </p:cNvPr>
          <p:cNvSpPr>
            <a:spLocks noGrp="1"/>
          </p:cNvSpPr>
          <p:nvPr>
            <p:ph type="subTitle" idx="1"/>
          </p:nvPr>
        </p:nvSpPr>
        <p:spPr>
          <a:xfrm>
            <a:off x="262180" y="969522"/>
            <a:ext cx="5871583" cy="3741907"/>
          </a:xfrm>
        </p:spPr>
        <p:txBody>
          <a:bodyPr>
            <a:normAutofit fontScale="77500" lnSpcReduction="20000"/>
          </a:bodyPr>
          <a:lstStyle/>
          <a:p>
            <a:pPr marL="171450" indent="-171450">
              <a:lnSpc>
                <a:spcPct val="120000"/>
              </a:lnSpc>
              <a:buClr>
                <a:srgbClr val="3FB880"/>
              </a:buClr>
              <a:buSzPct val="110000"/>
              <a:buFont typeface="Arial" panose="020B0604020202020204" pitchFamily="34" charset="0"/>
              <a:buChar char="•"/>
            </a:pPr>
            <a:r>
              <a:rPr lang="en-IE" b="1" dirty="0" err="1"/>
              <a:t>TechMet</a:t>
            </a:r>
            <a:r>
              <a:rPr lang="en-IE" b="1" dirty="0"/>
              <a:t> Ltd (</a:t>
            </a:r>
            <a:r>
              <a:rPr lang="en-IE" b="1" dirty="0" err="1"/>
              <a:t>TechMet</a:t>
            </a:r>
            <a:r>
              <a:rPr lang="en-IE" b="1" dirty="0"/>
              <a:t>) </a:t>
            </a:r>
            <a:r>
              <a:rPr lang="en-IE" dirty="0"/>
              <a:t>is a mining investment company owning an asset in Rwanda: </a:t>
            </a:r>
            <a:r>
              <a:rPr lang="en-IE" b="1" dirty="0"/>
              <a:t>Trinity Metals</a:t>
            </a:r>
            <a:r>
              <a:rPr lang="en-IE" dirty="0"/>
              <a:t>, which operates three mining concessions / mines: </a:t>
            </a:r>
            <a:r>
              <a:rPr lang="en-IE" b="1" dirty="0" err="1"/>
              <a:t>Nyakabingo</a:t>
            </a:r>
            <a:r>
              <a:rPr lang="en-IE" dirty="0"/>
              <a:t> (tungsten ore), </a:t>
            </a:r>
            <a:r>
              <a:rPr lang="en-IE" b="1" dirty="0"/>
              <a:t>Musha</a:t>
            </a:r>
            <a:r>
              <a:rPr lang="en-IE" dirty="0"/>
              <a:t> (tin ore) and </a:t>
            </a:r>
            <a:r>
              <a:rPr lang="en-IE" b="1" dirty="0" err="1"/>
              <a:t>Rutongo</a:t>
            </a:r>
            <a:r>
              <a:rPr lang="en-IE" dirty="0"/>
              <a:t> (tin ore)</a:t>
            </a:r>
          </a:p>
          <a:p>
            <a:pPr marL="171450" indent="-171450">
              <a:lnSpc>
                <a:spcPct val="120000"/>
              </a:lnSpc>
              <a:buClr>
                <a:srgbClr val="3FB880"/>
              </a:buClr>
              <a:buSzPct val="110000"/>
              <a:buFont typeface="Arial" panose="020B0604020202020204" pitchFamily="34" charset="0"/>
              <a:buChar char="•"/>
            </a:pPr>
            <a:endParaRPr lang="en-IE" dirty="0"/>
          </a:p>
          <a:p>
            <a:pPr marL="171450" indent="-171450">
              <a:lnSpc>
                <a:spcPct val="120000"/>
              </a:lnSpc>
              <a:buClr>
                <a:srgbClr val="3FB880"/>
              </a:buClr>
              <a:buSzPct val="110000"/>
              <a:buFont typeface="Arial" panose="020B0604020202020204" pitchFamily="34" charset="0"/>
              <a:buChar char="•"/>
            </a:pPr>
            <a:r>
              <a:rPr lang="en-US" dirty="0"/>
              <a:t>Historic resettlement has been undertaken consistent with Rwandan law.   However, </a:t>
            </a:r>
            <a:r>
              <a:rPr lang="en-US" b="1" dirty="0"/>
              <a:t>there is no overall integrated approach to land access planning and implementation</a:t>
            </a:r>
            <a:r>
              <a:rPr lang="en-US" dirty="0"/>
              <a:t>. Techmet require that all land access and resettlement is consistent with </a:t>
            </a:r>
            <a:r>
              <a:rPr lang="en-US" b="1" dirty="0"/>
              <a:t>IFC Standards</a:t>
            </a:r>
            <a:r>
              <a:rPr lang="en-US" dirty="0"/>
              <a:t>, particularly in view of funding from the US Development Finance Corporation (DFC)</a:t>
            </a:r>
          </a:p>
          <a:p>
            <a:pPr marL="171450" indent="-171450">
              <a:lnSpc>
                <a:spcPct val="120000"/>
              </a:lnSpc>
              <a:buSzPct val="110000"/>
              <a:buFont typeface="Arial" panose="020B0604020202020204" pitchFamily="34" charset="0"/>
              <a:buChar char="•"/>
            </a:pPr>
            <a:endParaRPr lang="en-US" dirty="0"/>
          </a:p>
          <a:p>
            <a:pPr marL="171450" indent="-171450">
              <a:lnSpc>
                <a:spcPct val="120000"/>
              </a:lnSpc>
              <a:buClr>
                <a:srgbClr val="3FB880"/>
              </a:buClr>
              <a:buSzPct val="110000"/>
              <a:buFont typeface="Arial" panose="020B0604020202020204" pitchFamily="34" charset="0"/>
              <a:buChar char="•"/>
            </a:pPr>
            <a:r>
              <a:rPr lang="en-US" dirty="0"/>
              <a:t>Resettlement has been undertaken in the recent past, with further land access and resettlement planned in the first half of 2025 at Nyakabingo (estimated 40 households)</a:t>
            </a:r>
          </a:p>
          <a:p>
            <a:pPr marL="171450" indent="-171450">
              <a:lnSpc>
                <a:spcPct val="120000"/>
              </a:lnSpc>
              <a:buClr>
                <a:srgbClr val="3FB880"/>
              </a:buClr>
              <a:buSzPct val="110000"/>
              <a:buFont typeface="Arial" panose="020B0604020202020204" pitchFamily="34" charset="0"/>
              <a:buChar char="•"/>
            </a:pPr>
            <a:endParaRPr lang="en-US" dirty="0"/>
          </a:p>
          <a:p>
            <a:pPr marL="171450" indent="-171450">
              <a:lnSpc>
                <a:spcPct val="120000"/>
              </a:lnSpc>
              <a:buClr>
                <a:srgbClr val="3FB880"/>
              </a:buClr>
              <a:buSzPct val="110000"/>
              <a:buFont typeface="Arial" panose="020B0604020202020204" pitchFamily="34" charset="0"/>
              <a:buChar char="•"/>
            </a:pPr>
            <a:r>
              <a:rPr lang="en-US" dirty="0"/>
              <a:t>Techmet requires:</a:t>
            </a:r>
          </a:p>
          <a:p>
            <a:pPr marL="177800" lvl="1" algn="l">
              <a:lnSpc>
                <a:spcPct val="120000"/>
              </a:lnSpc>
              <a:buClr>
                <a:srgbClr val="3FB880"/>
              </a:buClr>
              <a:buSzPct val="90000"/>
            </a:pPr>
            <a:r>
              <a:rPr lang="en-US" sz="1400" dirty="0"/>
              <a:t>a) an assessment of </a:t>
            </a:r>
            <a:r>
              <a:rPr lang="en-US" sz="1400" b="1" dirty="0"/>
              <a:t>historic land access and resettlement activities</a:t>
            </a:r>
          </a:p>
          <a:p>
            <a:pPr marL="177800" lvl="1" algn="l">
              <a:lnSpc>
                <a:spcPct val="120000"/>
              </a:lnSpc>
              <a:buClr>
                <a:srgbClr val="3FB880"/>
              </a:buClr>
              <a:buSzPct val="90000"/>
            </a:pPr>
            <a:r>
              <a:rPr lang="en-US" sz="1400" dirty="0"/>
              <a:t>b) </a:t>
            </a:r>
            <a:r>
              <a:rPr lang="en-US" sz="1400" b="1" dirty="0"/>
              <a:t>recommendations</a:t>
            </a:r>
            <a:r>
              <a:rPr lang="en-US" sz="1400" dirty="0"/>
              <a:t> in respect of any </a:t>
            </a:r>
            <a:r>
              <a:rPr lang="en-US" sz="1400" b="1" dirty="0"/>
              <a:t>corrective actions </a:t>
            </a:r>
            <a:r>
              <a:rPr lang="en-US" sz="1400" dirty="0"/>
              <a:t>to ensure alignment with IFC Standards</a:t>
            </a:r>
          </a:p>
          <a:p>
            <a:pPr marL="177800" lvl="1" algn="l">
              <a:lnSpc>
                <a:spcPct val="120000"/>
              </a:lnSpc>
              <a:buClr>
                <a:srgbClr val="3FB880"/>
              </a:buClr>
              <a:buSzPct val="90000"/>
            </a:pPr>
            <a:r>
              <a:rPr lang="en-US" sz="1400" dirty="0"/>
              <a:t>c) An </a:t>
            </a:r>
            <a:r>
              <a:rPr lang="en-US" sz="1400" b="1" dirty="0"/>
              <a:t>approach and roadmap to ensure a holistic approach to future land access </a:t>
            </a:r>
            <a:r>
              <a:rPr lang="en-US" sz="1400" dirty="0"/>
              <a:t>for the life of </a:t>
            </a:r>
            <a:r>
              <a:rPr lang="en-US" sz="1400" b="1" dirty="0"/>
              <a:t>the mines, </a:t>
            </a:r>
            <a:r>
              <a:rPr lang="en-US" sz="1400" dirty="0"/>
              <a:t>consistent with international standards and best practice</a:t>
            </a:r>
          </a:p>
          <a:p>
            <a:pPr marL="177800" lvl="1" algn="l">
              <a:lnSpc>
                <a:spcPct val="120000"/>
              </a:lnSpc>
              <a:buClr>
                <a:srgbClr val="3FB880"/>
              </a:buClr>
              <a:buSzPct val="90000"/>
            </a:pPr>
            <a:r>
              <a:rPr lang="en-US" sz="1400" dirty="0"/>
              <a:t>d) </a:t>
            </a:r>
            <a:r>
              <a:rPr lang="en-US" sz="1400" b="1" dirty="0"/>
              <a:t>Ongoing oversight and monitoring </a:t>
            </a:r>
            <a:r>
              <a:rPr lang="en-US" sz="1400" dirty="0"/>
              <a:t>of the agreed roadmap, including </a:t>
            </a:r>
            <a:r>
              <a:rPr lang="en-US" sz="1400" b="1" dirty="0"/>
              <a:t>support and capacity building </a:t>
            </a:r>
            <a:r>
              <a:rPr lang="en-US" sz="1400" dirty="0"/>
              <a:t>of local teams</a:t>
            </a:r>
          </a:p>
        </p:txBody>
      </p:sp>
      <p:sp>
        <p:nvSpPr>
          <p:cNvPr id="4" name="Slide Number Placeholder 3">
            <a:extLst>
              <a:ext uri="{FF2B5EF4-FFF2-40B4-BE49-F238E27FC236}">
                <a16:creationId xmlns:a16="http://schemas.microsoft.com/office/drawing/2014/main" id="{4D468FC0-2378-0E4D-913A-7DED203CD9D9}"/>
              </a:ext>
            </a:extLst>
          </p:cNvPr>
          <p:cNvSpPr>
            <a:spLocks noGrp="1"/>
          </p:cNvSpPr>
          <p:nvPr>
            <p:ph type="sldNum" sz="quarter" idx="10"/>
          </p:nvPr>
        </p:nvSpPr>
        <p:spPr/>
        <p:txBody>
          <a:bodyPr/>
          <a:lstStyle/>
          <a:p>
            <a:fld id="{7347249A-F5BC-C94A-821D-4927D0ED6905}" type="slidenum">
              <a:rPr lang="en-US" smtClean="0"/>
              <a:t>2</a:t>
            </a:fld>
            <a:endParaRPr lang="en-US" dirty="0"/>
          </a:p>
        </p:txBody>
      </p:sp>
    </p:spTree>
    <p:extLst>
      <p:ext uri="{BB962C8B-B14F-4D97-AF65-F5344CB8AC3E}">
        <p14:creationId xmlns:p14="http://schemas.microsoft.com/office/powerpoint/2010/main" val="179258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1019-D8BF-E18E-3CE1-0C1137AD0230}"/>
              </a:ext>
            </a:extLst>
          </p:cNvPr>
          <p:cNvSpPr>
            <a:spLocks noGrp="1"/>
          </p:cNvSpPr>
          <p:nvPr>
            <p:ph type="ctrTitle"/>
          </p:nvPr>
        </p:nvSpPr>
        <p:spPr>
          <a:xfrm>
            <a:off x="320040" y="146304"/>
            <a:ext cx="5737249" cy="384060"/>
          </a:xfrm>
        </p:spPr>
        <p:txBody>
          <a:bodyPr>
            <a:normAutofit fontScale="90000"/>
          </a:bodyPr>
          <a:lstStyle/>
          <a:p>
            <a:r>
              <a:rPr lang="en-IE" sz="3600" dirty="0"/>
              <a:t>2</a:t>
            </a:r>
            <a:r>
              <a:rPr lang="en-IE" sz="2000" dirty="0"/>
              <a:t>. </a:t>
            </a:r>
            <a:r>
              <a:rPr lang="en-IE" dirty="0"/>
              <a:t>Project Approach - General</a:t>
            </a:r>
          </a:p>
        </p:txBody>
      </p:sp>
      <p:sp>
        <p:nvSpPr>
          <p:cNvPr id="3" name="Subtitle 2">
            <a:extLst>
              <a:ext uri="{FF2B5EF4-FFF2-40B4-BE49-F238E27FC236}">
                <a16:creationId xmlns:a16="http://schemas.microsoft.com/office/drawing/2014/main" id="{B1C7D225-9693-BF29-57C7-EFBABF193590}"/>
              </a:ext>
            </a:extLst>
          </p:cNvPr>
          <p:cNvSpPr>
            <a:spLocks noGrp="1"/>
          </p:cNvSpPr>
          <p:nvPr>
            <p:ph type="subTitle" idx="1"/>
          </p:nvPr>
        </p:nvSpPr>
        <p:spPr>
          <a:xfrm>
            <a:off x="896250" y="790657"/>
            <a:ext cx="2825293" cy="3771538"/>
          </a:xfrm>
        </p:spPr>
        <p:txBody>
          <a:bodyPr>
            <a:normAutofit lnSpcReduction="10000"/>
          </a:bodyPr>
          <a:lstStyle/>
          <a:p>
            <a:r>
              <a:rPr lang="en-US" dirty="0"/>
              <a:t>Steyn Reddy Associates (SRA) is a niche global firm </a:t>
            </a:r>
            <a:r>
              <a:rPr lang="en-US" b="1" dirty="0"/>
              <a:t>specializing in managing land access &amp; resettlement</a:t>
            </a:r>
          </a:p>
          <a:p>
            <a:endParaRPr lang="en-US" dirty="0"/>
          </a:p>
          <a:p>
            <a:r>
              <a:rPr lang="en-US" dirty="0"/>
              <a:t>SRA’s team is made up of skilled and experienced land access &amp; resettlement specialists – </a:t>
            </a:r>
            <a:r>
              <a:rPr lang="en-US" b="1" dirty="0"/>
              <a:t>working with local client teams to build capacity</a:t>
            </a:r>
          </a:p>
          <a:p>
            <a:endParaRPr lang="en-US" dirty="0"/>
          </a:p>
          <a:p>
            <a:r>
              <a:rPr lang="en-US" dirty="0"/>
              <a:t>SRA implements projects through a </a:t>
            </a:r>
            <a:r>
              <a:rPr lang="en-US" b="1" dirty="0"/>
              <a:t>strong project management framework </a:t>
            </a:r>
            <a:r>
              <a:rPr lang="en-US" dirty="0"/>
              <a:t>that meets clients’ expectations in terms of deliverables, schedules and budgets</a:t>
            </a:r>
          </a:p>
          <a:p>
            <a:endParaRPr lang="en-US" dirty="0"/>
          </a:p>
          <a:p>
            <a:r>
              <a:rPr lang="en-US" dirty="0"/>
              <a:t>We don’t just plan and review projects, we implement them – </a:t>
            </a:r>
            <a:r>
              <a:rPr lang="en-US" b="1" i="1" dirty="0"/>
              <a:t>We walk the talk</a:t>
            </a:r>
          </a:p>
          <a:p>
            <a:endParaRPr lang="en-IE" dirty="0"/>
          </a:p>
        </p:txBody>
      </p:sp>
      <p:sp>
        <p:nvSpPr>
          <p:cNvPr id="4" name="Slide Number Placeholder 3">
            <a:extLst>
              <a:ext uri="{FF2B5EF4-FFF2-40B4-BE49-F238E27FC236}">
                <a16:creationId xmlns:a16="http://schemas.microsoft.com/office/drawing/2014/main" id="{5A779C5B-AE7B-618B-6CCA-C15200082132}"/>
              </a:ext>
            </a:extLst>
          </p:cNvPr>
          <p:cNvSpPr>
            <a:spLocks noGrp="1"/>
          </p:cNvSpPr>
          <p:nvPr>
            <p:ph type="sldNum" sz="quarter" idx="10"/>
          </p:nvPr>
        </p:nvSpPr>
        <p:spPr/>
        <p:txBody>
          <a:bodyPr/>
          <a:lstStyle/>
          <a:p>
            <a:fld id="{7347249A-F5BC-C94A-821D-4927D0ED6905}" type="slidenum">
              <a:rPr lang="en-US" smtClean="0"/>
              <a:t>3</a:t>
            </a:fld>
            <a:endParaRPr lang="en-US" dirty="0"/>
          </a:p>
        </p:txBody>
      </p:sp>
      <p:grpSp>
        <p:nvGrpSpPr>
          <p:cNvPr id="6" name="Group 5">
            <a:extLst>
              <a:ext uri="{FF2B5EF4-FFF2-40B4-BE49-F238E27FC236}">
                <a16:creationId xmlns:a16="http://schemas.microsoft.com/office/drawing/2014/main" id="{DA31988D-92FF-4BD8-3B74-E2A22EF8DC59}"/>
              </a:ext>
            </a:extLst>
          </p:cNvPr>
          <p:cNvGrpSpPr/>
          <p:nvPr/>
        </p:nvGrpSpPr>
        <p:grpSpPr>
          <a:xfrm>
            <a:off x="3991657" y="556704"/>
            <a:ext cx="4475217" cy="4404414"/>
            <a:chOff x="4240161" y="591119"/>
            <a:chExt cx="4475217" cy="4404414"/>
          </a:xfrm>
        </p:grpSpPr>
        <p:pic>
          <p:nvPicPr>
            <p:cNvPr id="7" name="Graphic 6">
              <a:extLst>
                <a:ext uri="{FF2B5EF4-FFF2-40B4-BE49-F238E27FC236}">
                  <a16:creationId xmlns:a16="http://schemas.microsoft.com/office/drawing/2014/main" id="{DD6E87F2-F4ED-A721-6023-86FABD6A1C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9157" y="591119"/>
              <a:ext cx="4416221" cy="4404414"/>
            </a:xfrm>
            <a:prstGeom prst="rect">
              <a:avLst/>
            </a:prstGeom>
          </p:spPr>
        </p:pic>
        <p:sp>
          <p:nvSpPr>
            <p:cNvPr id="8" name="TextBox 7">
              <a:extLst>
                <a:ext uri="{FF2B5EF4-FFF2-40B4-BE49-F238E27FC236}">
                  <a16:creationId xmlns:a16="http://schemas.microsoft.com/office/drawing/2014/main" id="{749A880D-3784-3F35-BA84-D8868A302264}"/>
                </a:ext>
              </a:extLst>
            </p:cNvPr>
            <p:cNvSpPr txBox="1"/>
            <p:nvPr/>
          </p:nvSpPr>
          <p:spPr>
            <a:xfrm>
              <a:off x="5584722" y="879705"/>
              <a:ext cx="1144577" cy="707886"/>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Integration with other plans, internal &amp; external</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984F08D-A02B-76EB-8580-898EE7E7A5FC}"/>
                </a:ext>
              </a:extLst>
            </p:cNvPr>
            <p:cNvSpPr txBox="1"/>
            <p:nvPr/>
          </p:nvSpPr>
          <p:spPr>
            <a:xfrm>
              <a:off x="6864763" y="1063255"/>
              <a:ext cx="975524" cy="553998"/>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Utilization of international standards</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241D704-10DA-1582-00FC-85C95964B47C}"/>
                </a:ext>
              </a:extLst>
            </p:cNvPr>
            <p:cNvSpPr txBox="1"/>
            <p:nvPr/>
          </p:nvSpPr>
          <p:spPr>
            <a:xfrm>
              <a:off x="7470059" y="1920861"/>
              <a:ext cx="1127570" cy="553998"/>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Understanding of national laws &amp; regulations</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27F440A2-FD0E-E112-2E5A-6661CEA18B8D}"/>
                </a:ext>
              </a:extLst>
            </p:cNvPr>
            <p:cNvSpPr txBox="1"/>
            <p:nvPr/>
          </p:nvSpPr>
          <p:spPr>
            <a:xfrm>
              <a:off x="7566606" y="2957370"/>
              <a:ext cx="1127570" cy="707886"/>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Early &amp; ongoing collaboration with mine planners</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F9F29E1-316C-50D7-5855-128D351A2995}"/>
                </a:ext>
              </a:extLst>
            </p:cNvPr>
            <p:cNvSpPr txBox="1"/>
            <p:nvPr/>
          </p:nvSpPr>
          <p:spPr>
            <a:xfrm>
              <a:off x="6845713" y="3864676"/>
              <a:ext cx="1185994" cy="707886"/>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 transparent &amp; ongoing engagement</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6CFA1A2-9412-45F0-536F-5CF80FB7D4FA}"/>
                </a:ext>
              </a:extLst>
            </p:cNvPr>
            <p:cNvSpPr txBox="1"/>
            <p:nvPr/>
          </p:nvSpPr>
          <p:spPr>
            <a:xfrm>
              <a:off x="5636340" y="4246698"/>
              <a:ext cx="1209373" cy="400110"/>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Comprehensive data collection</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144C12C-39A8-BB3E-3271-28A1C22FDD97}"/>
                </a:ext>
              </a:extLst>
            </p:cNvPr>
            <p:cNvSpPr txBox="1"/>
            <p:nvPr/>
          </p:nvSpPr>
          <p:spPr>
            <a:xfrm>
              <a:off x="4705418" y="3637791"/>
              <a:ext cx="1127570" cy="553998"/>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Practical, locally appropriate solutions</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A45E56BF-C99C-BD2E-49AE-8FE1FAE7B8CE}"/>
                </a:ext>
              </a:extLst>
            </p:cNvPr>
            <p:cNvSpPr txBox="1"/>
            <p:nvPr/>
          </p:nvSpPr>
          <p:spPr>
            <a:xfrm>
              <a:off x="4240161" y="2513016"/>
              <a:ext cx="1216742" cy="707886"/>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Joint client-consultant teams, building client capacity</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5EFEA2A2-0157-ED70-BB6F-DF8A14106769}"/>
                </a:ext>
              </a:extLst>
            </p:cNvPr>
            <p:cNvSpPr txBox="1"/>
            <p:nvPr/>
          </p:nvSpPr>
          <p:spPr>
            <a:xfrm>
              <a:off x="4677696" y="1495181"/>
              <a:ext cx="934065" cy="553998"/>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Realistic budgets &amp; schedules</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7" name="Graphic 16" descr="Earth globe: Asia and Australia with solid fill">
            <a:extLst>
              <a:ext uri="{FF2B5EF4-FFF2-40B4-BE49-F238E27FC236}">
                <a16:creationId xmlns:a16="http://schemas.microsoft.com/office/drawing/2014/main" id="{98D2F62C-7013-4FA4-C704-44AFE9AA68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8114" y="815785"/>
            <a:ext cx="680854" cy="680854"/>
          </a:xfrm>
          <a:prstGeom prst="rect">
            <a:avLst/>
          </a:prstGeom>
        </p:spPr>
      </p:pic>
      <p:pic>
        <p:nvPicPr>
          <p:cNvPr id="21" name="Graphic 20" descr="Handshake outline">
            <a:extLst>
              <a:ext uri="{FF2B5EF4-FFF2-40B4-BE49-F238E27FC236}">
                <a16:creationId xmlns:a16="http://schemas.microsoft.com/office/drawing/2014/main" id="{408FDC91-C0EF-233F-C0D5-6C0406BF60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456" y="2865984"/>
            <a:ext cx="680855" cy="680855"/>
          </a:xfrm>
          <a:prstGeom prst="rect">
            <a:avLst/>
          </a:prstGeom>
        </p:spPr>
      </p:pic>
      <p:pic>
        <p:nvPicPr>
          <p:cNvPr id="25" name="Graphic 24" descr="Users outline">
            <a:extLst>
              <a:ext uri="{FF2B5EF4-FFF2-40B4-BE49-F238E27FC236}">
                <a16:creationId xmlns:a16="http://schemas.microsoft.com/office/drawing/2014/main" id="{43EC7228-9AC5-8BBE-F1DD-6F2A3811DD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831" y="1766480"/>
            <a:ext cx="680855" cy="680855"/>
          </a:xfrm>
          <a:prstGeom prst="rect">
            <a:avLst/>
          </a:prstGeom>
        </p:spPr>
      </p:pic>
      <p:pic>
        <p:nvPicPr>
          <p:cNvPr id="18" name="Graphic 17" descr="Construction worker female outline">
            <a:extLst>
              <a:ext uri="{FF2B5EF4-FFF2-40B4-BE49-F238E27FC236}">
                <a16:creationId xmlns:a16="http://schemas.microsoft.com/office/drawing/2014/main" id="{B389B1E0-FBC8-E12E-D325-F9C6AA2CE4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5456" y="3780383"/>
            <a:ext cx="680855" cy="680855"/>
          </a:xfrm>
          <a:prstGeom prst="rect">
            <a:avLst/>
          </a:prstGeom>
        </p:spPr>
      </p:pic>
    </p:spTree>
    <p:extLst>
      <p:ext uri="{BB962C8B-B14F-4D97-AF65-F5344CB8AC3E}">
        <p14:creationId xmlns:p14="http://schemas.microsoft.com/office/powerpoint/2010/main" val="28386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6BA-903F-8E85-53F1-F65418C3ACD2}"/>
              </a:ext>
            </a:extLst>
          </p:cNvPr>
          <p:cNvSpPr>
            <a:spLocks noGrp="1"/>
          </p:cNvSpPr>
          <p:nvPr>
            <p:ph type="ctrTitle"/>
          </p:nvPr>
        </p:nvSpPr>
        <p:spPr/>
        <p:txBody>
          <a:bodyPr/>
          <a:lstStyle/>
          <a:p>
            <a:r>
              <a:rPr lang="en-IE" dirty="0"/>
              <a:t>2. Project Approach and Phasing</a:t>
            </a:r>
          </a:p>
        </p:txBody>
      </p:sp>
      <p:sp>
        <p:nvSpPr>
          <p:cNvPr id="3" name="Subtitle 2">
            <a:extLst>
              <a:ext uri="{FF2B5EF4-FFF2-40B4-BE49-F238E27FC236}">
                <a16:creationId xmlns:a16="http://schemas.microsoft.com/office/drawing/2014/main" id="{8CE55FE5-4960-9DC3-3094-5FE859BFD5C7}"/>
              </a:ext>
            </a:extLst>
          </p:cNvPr>
          <p:cNvSpPr>
            <a:spLocks noGrp="1"/>
          </p:cNvSpPr>
          <p:nvPr>
            <p:ph type="subTitle" idx="1"/>
          </p:nvPr>
        </p:nvSpPr>
        <p:spPr>
          <a:xfrm>
            <a:off x="1386348" y="1172770"/>
            <a:ext cx="4682679" cy="3560496"/>
          </a:xfrm>
        </p:spPr>
        <p:txBody>
          <a:bodyPr>
            <a:normAutofit fontScale="85000" lnSpcReduction="20000"/>
          </a:bodyPr>
          <a:lstStyle/>
          <a:p>
            <a:pPr marL="171450" indent="-171450">
              <a:buFont typeface="Arial" panose="020B0604020202020204" pitchFamily="34" charset="0"/>
              <a:buChar char="•"/>
            </a:pPr>
            <a:r>
              <a:rPr lang="en-IE" b="1" dirty="0"/>
              <a:t>Work closely with the client team </a:t>
            </a:r>
            <a:r>
              <a:rPr lang="en-IE" dirty="0"/>
              <a:t>to understand the local context, past activities, key issues and risks, and proposed approaches</a:t>
            </a:r>
          </a:p>
          <a:p>
            <a:endParaRPr lang="en-IE" dirty="0"/>
          </a:p>
          <a:p>
            <a:pPr marL="171450" indent="-171450">
              <a:buFont typeface="Arial" panose="020B0604020202020204" pitchFamily="34" charset="0"/>
              <a:buChar char="•"/>
            </a:pPr>
            <a:r>
              <a:rPr lang="en-IE" b="1" dirty="0"/>
              <a:t>Undertake a detailed review </a:t>
            </a:r>
            <a:r>
              <a:rPr lang="en-IE" dirty="0"/>
              <a:t>of available background data to gain a deep appreciation of the current context, socio-economic baseline, key issues and challenges, and mine requirements</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b="1" dirty="0"/>
              <a:t>Complete comprehensive review visits and assessments</a:t>
            </a:r>
            <a:r>
              <a:rPr lang="en-IE" dirty="0"/>
              <a:t>, to all three mines, to understand potential issues, commonalities, and precedents, working closely with key client personnel, to identify issues, risks, gaps and understand overall company and project objectives </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b="1" dirty="0"/>
              <a:t>Develop a clear review report</a:t>
            </a:r>
            <a:r>
              <a:rPr lang="en-IE" dirty="0"/>
              <a:t>, focused on identifying the key risks, with clear recommendations for the way forward (including any corrective actions), accompanied by a high-level roadmap / schedule, aligned with mine and project requirements</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b="1" dirty="0"/>
              <a:t>Work closely with the client team</a:t>
            </a:r>
            <a:r>
              <a:rPr lang="en-IE" dirty="0"/>
              <a:t>, focused on both corrective actions, and planning and implementation of future resettlement. </a:t>
            </a:r>
            <a:r>
              <a:rPr lang="en-IE" b="1" dirty="0"/>
              <a:t>Capacity building and support</a:t>
            </a:r>
            <a:r>
              <a:rPr lang="en-IE" dirty="0"/>
              <a:t> provided through </a:t>
            </a:r>
            <a:r>
              <a:rPr lang="en-IE" b="1" dirty="0"/>
              <a:t>remote assistance </a:t>
            </a:r>
            <a:r>
              <a:rPr lang="en-IE" dirty="0"/>
              <a:t>and an </a:t>
            </a:r>
            <a:r>
              <a:rPr lang="en-IE" b="1" dirty="0"/>
              <a:t>interim support visit</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endParaRPr lang="en-US" b="1" dirty="0"/>
          </a:p>
        </p:txBody>
      </p:sp>
      <p:sp>
        <p:nvSpPr>
          <p:cNvPr id="4" name="Slide Number Placeholder 3">
            <a:extLst>
              <a:ext uri="{FF2B5EF4-FFF2-40B4-BE49-F238E27FC236}">
                <a16:creationId xmlns:a16="http://schemas.microsoft.com/office/drawing/2014/main" id="{4D468FC0-2378-0E4D-913A-7DED203CD9D9}"/>
              </a:ext>
            </a:extLst>
          </p:cNvPr>
          <p:cNvSpPr>
            <a:spLocks noGrp="1"/>
          </p:cNvSpPr>
          <p:nvPr>
            <p:ph type="sldNum" sz="quarter" idx="10"/>
          </p:nvPr>
        </p:nvSpPr>
        <p:spPr/>
        <p:txBody>
          <a:bodyPr/>
          <a:lstStyle/>
          <a:p>
            <a:fld id="{7347249A-F5BC-C94A-821D-4927D0ED6905}" type="slidenum">
              <a:rPr lang="en-US" smtClean="0"/>
              <a:t>4</a:t>
            </a:fld>
            <a:endParaRPr lang="en-US" dirty="0"/>
          </a:p>
        </p:txBody>
      </p:sp>
      <p:pic>
        <p:nvPicPr>
          <p:cNvPr id="6" name="Picture 5" descr="A black background with a black square&#10;&#10;Description automatically generated with medium confidence">
            <a:extLst>
              <a:ext uri="{FF2B5EF4-FFF2-40B4-BE49-F238E27FC236}">
                <a16:creationId xmlns:a16="http://schemas.microsoft.com/office/drawing/2014/main" id="{17614D54-57F0-5705-9B57-C81C4C7C5A1E}"/>
              </a:ext>
            </a:extLst>
          </p:cNvPr>
          <p:cNvPicPr>
            <a:picLocks noChangeAspect="1"/>
          </p:cNvPicPr>
          <p:nvPr/>
        </p:nvPicPr>
        <p:blipFill>
          <a:blip r:embed="rId3"/>
          <a:srcRect b="14200"/>
          <a:stretch/>
        </p:blipFill>
        <p:spPr>
          <a:xfrm>
            <a:off x="701852" y="3082920"/>
            <a:ext cx="496756" cy="426216"/>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A68B725-CC61-2536-686D-493F7FFDB7A8}"/>
              </a:ext>
            </a:extLst>
          </p:cNvPr>
          <p:cNvPicPr>
            <a:picLocks noChangeAspect="1"/>
          </p:cNvPicPr>
          <p:nvPr/>
        </p:nvPicPr>
        <p:blipFill>
          <a:blip r:embed="rId4"/>
          <a:srcRect b="13615"/>
          <a:stretch/>
        </p:blipFill>
        <p:spPr>
          <a:xfrm>
            <a:off x="665546" y="2420007"/>
            <a:ext cx="569367" cy="49184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6115F5C5-77C8-334E-1D93-B6B42707076D}"/>
              </a:ext>
            </a:extLst>
          </p:cNvPr>
          <p:cNvPicPr>
            <a:picLocks noChangeAspect="1"/>
          </p:cNvPicPr>
          <p:nvPr/>
        </p:nvPicPr>
        <p:blipFill>
          <a:blip r:embed="rId5"/>
          <a:srcRect b="14631"/>
          <a:stretch/>
        </p:blipFill>
        <p:spPr>
          <a:xfrm>
            <a:off x="752163" y="1766895"/>
            <a:ext cx="496756" cy="424076"/>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376D4204-35AB-2568-2147-695DB3222B15}"/>
              </a:ext>
            </a:extLst>
          </p:cNvPr>
          <p:cNvPicPr>
            <a:picLocks noChangeAspect="1"/>
          </p:cNvPicPr>
          <p:nvPr/>
        </p:nvPicPr>
        <p:blipFill>
          <a:blip r:embed="rId6"/>
          <a:srcRect b="16154"/>
          <a:stretch/>
        </p:blipFill>
        <p:spPr>
          <a:xfrm>
            <a:off x="665546" y="1166992"/>
            <a:ext cx="569367" cy="477388"/>
          </a:xfrm>
          <a:prstGeom prst="rect">
            <a:avLst/>
          </a:prstGeom>
        </p:spPr>
      </p:pic>
      <p:sp>
        <p:nvSpPr>
          <p:cNvPr id="7" name="TextBox 6">
            <a:extLst>
              <a:ext uri="{FF2B5EF4-FFF2-40B4-BE49-F238E27FC236}">
                <a16:creationId xmlns:a16="http://schemas.microsoft.com/office/drawing/2014/main" id="{5EE338E7-3636-9CA1-6179-730E4C36219B}"/>
              </a:ext>
            </a:extLst>
          </p:cNvPr>
          <p:cNvSpPr txBox="1"/>
          <p:nvPr/>
        </p:nvSpPr>
        <p:spPr>
          <a:xfrm>
            <a:off x="6256767" y="833815"/>
            <a:ext cx="2079639" cy="2462213"/>
          </a:xfrm>
          <a:prstGeom prst="rect">
            <a:avLst/>
          </a:prstGeom>
          <a:noFill/>
          <a:ln>
            <a:noFill/>
          </a:ln>
        </p:spPr>
        <p:txBody>
          <a:bodyPr wrap="square" rtlCol="0">
            <a:spAutoFit/>
          </a:bodyPr>
          <a:lstStyle/>
          <a:p>
            <a:endParaRPr lang="en-IE" sz="1400" dirty="0"/>
          </a:p>
          <a:p>
            <a:endParaRPr lang="en-IE" sz="1400" dirty="0"/>
          </a:p>
          <a:p>
            <a:endParaRPr lang="en-IE" sz="1400" dirty="0"/>
          </a:p>
          <a:p>
            <a:endParaRPr lang="en-IE" sz="1400" dirty="0"/>
          </a:p>
          <a:p>
            <a:endParaRPr lang="en-IE" sz="1400" dirty="0"/>
          </a:p>
          <a:p>
            <a:pPr algn="ctr"/>
            <a:r>
              <a:rPr lang="en-IE" sz="1400" dirty="0"/>
              <a:t>Phase 1: Land Access and Resettlement Review</a:t>
            </a:r>
          </a:p>
          <a:p>
            <a:endParaRPr lang="en-IE" sz="1400" dirty="0"/>
          </a:p>
          <a:p>
            <a:endParaRPr lang="en-IE" sz="1400" dirty="0"/>
          </a:p>
          <a:p>
            <a:endParaRPr lang="en-IE" sz="1400" dirty="0"/>
          </a:p>
          <a:p>
            <a:endParaRPr lang="en-IE" sz="1400" dirty="0"/>
          </a:p>
        </p:txBody>
      </p:sp>
      <p:pic>
        <p:nvPicPr>
          <p:cNvPr id="1026" name="Picture 2" descr="Project Management Icon Business Concept Two Stock Vector (Royalty Free)  622804934 | Shutterstock">
            <a:extLst>
              <a:ext uri="{FF2B5EF4-FFF2-40B4-BE49-F238E27FC236}">
                <a16:creationId xmlns:a16="http://schemas.microsoft.com/office/drawing/2014/main" id="{E5683143-8DEC-F656-61C9-6DBFB99A65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998" t="22143" r="17978" b="29007"/>
          <a:stretch/>
        </p:blipFill>
        <p:spPr bwMode="auto">
          <a:xfrm>
            <a:off x="559463" y="3884865"/>
            <a:ext cx="751167" cy="6077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7E8A515-AB16-2360-F78C-C25E8C9F78AC}"/>
              </a:ext>
            </a:extLst>
          </p:cNvPr>
          <p:cNvSpPr txBox="1"/>
          <p:nvPr/>
        </p:nvSpPr>
        <p:spPr>
          <a:xfrm>
            <a:off x="6180330" y="3952249"/>
            <a:ext cx="2238246" cy="523220"/>
          </a:xfrm>
          <a:prstGeom prst="rect">
            <a:avLst/>
          </a:prstGeom>
          <a:noFill/>
          <a:ln>
            <a:noFill/>
          </a:ln>
        </p:spPr>
        <p:txBody>
          <a:bodyPr wrap="square" rtlCol="0">
            <a:spAutoFit/>
          </a:bodyPr>
          <a:lstStyle/>
          <a:p>
            <a:pPr algn="ctr"/>
            <a:r>
              <a:rPr lang="en-IE" sz="1400" dirty="0"/>
              <a:t>Phase 2: Land Access and Resettlement Support</a:t>
            </a:r>
          </a:p>
        </p:txBody>
      </p:sp>
      <p:sp>
        <p:nvSpPr>
          <p:cNvPr id="10" name="TextBox 9">
            <a:extLst>
              <a:ext uri="{FF2B5EF4-FFF2-40B4-BE49-F238E27FC236}">
                <a16:creationId xmlns:a16="http://schemas.microsoft.com/office/drawing/2014/main" id="{995033C4-7719-B78F-B63F-7E5DE1E9C1ED}"/>
              </a:ext>
            </a:extLst>
          </p:cNvPr>
          <p:cNvSpPr txBox="1"/>
          <p:nvPr/>
        </p:nvSpPr>
        <p:spPr>
          <a:xfrm>
            <a:off x="6411958" y="765645"/>
            <a:ext cx="2052740" cy="369332"/>
          </a:xfrm>
          <a:prstGeom prst="rect">
            <a:avLst/>
          </a:prstGeom>
          <a:noFill/>
        </p:spPr>
        <p:txBody>
          <a:bodyPr wrap="square" rtlCol="0">
            <a:spAutoFit/>
          </a:bodyPr>
          <a:lstStyle/>
          <a:p>
            <a:pPr algn="ctr"/>
            <a:r>
              <a:rPr lang="en-IE" b="1" dirty="0"/>
              <a:t>Project Phasing</a:t>
            </a:r>
          </a:p>
        </p:txBody>
      </p:sp>
      <p:sp>
        <p:nvSpPr>
          <p:cNvPr id="11" name="Rectangle 10">
            <a:extLst>
              <a:ext uri="{FF2B5EF4-FFF2-40B4-BE49-F238E27FC236}">
                <a16:creationId xmlns:a16="http://schemas.microsoft.com/office/drawing/2014/main" id="{1AC51034-4519-3573-C3A3-A470BC3D19CE}"/>
              </a:ext>
            </a:extLst>
          </p:cNvPr>
          <p:cNvSpPr/>
          <p:nvPr/>
        </p:nvSpPr>
        <p:spPr>
          <a:xfrm>
            <a:off x="420786" y="1091880"/>
            <a:ext cx="8089294" cy="2534920"/>
          </a:xfrm>
          <a:prstGeom prst="rect">
            <a:avLst/>
          </a:prstGeom>
          <a:noFill/>
          <a:ln>
            <a:solidFill>
              <a:srgbClr val="3FB8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a16="http://schemas.microsoft.com/office/drawing/2014/main" id="{1E56470A-3C3C-6687-815E-A39560902908}"/>
              </a:ext>
            </a:extLst>
          </p:cNvPr>
          <p:cNvSpPr/>
          <p:nvPr/>
        </p:nvSpPr>
        <p:spPr>
          <a:xfrm>
            <a:off x="420786" y="3904797"/>
            <a:ext cx="8089294" cy="618125"/>
          </a:xfrm>
          <a:prstGeom prst="rect">
            <a:avLst/>
          </a:prstGeom>
          <a:noFill/>
          <a:ln>
            <a:solidFill>
              <a:srgbClr val="3FB8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4C339ED6-43E4-FD64-53A8-8EAA63C57B40}"/>
              </a:ext>
            </a:extLst>
          </p:cNvPr>
          <p:cNvSpPr txBox="1"/>
          <p:nvPr/>
        </p:nvSpPr>
        <p:spPr>
          <a:xfrm>
            <a:off x="451609" y="749161"/>
            <a:ext cx="2052740" cy="369332"/>
          </a:xfrm>
          <a:prstGeom prst="rect">
            <a:avLst/>
          </a:prstGeom>
          <a:noFill/>
        </p:spPr>
        <p:txBody>
          <a:bodyPr wrap="square" rtlCol="0">
            <a:spAutoFit/>
          </a:bodyPr>
          <a:lstStyle/>
          <a:p>
            <a:pPr algn="ctr"/>
            <a:r>
              <a:rPr lang="en-IE" b="1" dirty="0"/>
              <a:t>Project Approach</a:t>
            </a:r>
          </a:p>
        </p:txBody>
      </p:sp>
    </p:spTree>
    <p:extLst>
      <p:ext uri="{BB962C8B-B14F-4D97-AF65-F5344CB8AC3E}">
        <p14:creationId xmlns:p14="http://schemas.microsoft.com/office/powerpoint/2010/main" val="202969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1019-D8BF-E18E-3CE1-0C1137AD0230}"/>
              </a:ext>
            </a:extLst>
          </p:cNvPr>
          <p:cNvSpPr>
            <a:spLocks noGrp="1"/>
          </p:cNvSpPr>
          <p:nvPr>
            <p:ph type="ctrTitle"/>
          </p:nvPr>
        </p:nvSpPr>
        <p:spPr>
          <a:xfrm>
            <a:off x="303855" y="298201"/>
            <a:ext cx="7326933" cy="369350"/>
          </a:xfrm>
        </p:spPr>
        <p:txBody>
          <a:bodyPr>
            <a:noAutofit/>
          </a:bodyPr>
          <a:lstStyle/>
          <a:p>
            <a:r>
              <a:rPr lang="en-IE" dirty="0"/>
              <a:t>3. Phase 1 - Key Tasks and Deliverables</a:t>
            </a:r>
          </a:p>
        </p:txBody>
      </p:sp>
      <p:sp>
        <p:nvSpPr>
          <p:cNvPr id="4" name="Slide Number Placeholder 3">
            <a:extLst>
              <a:ext uri="{FF2B5EF4-FFF2-40B4-BE49-F238E27FC236}">
                <a16:creationId xmlns:a16="http://schemas.microsoft.com/office/drawing/2014/main" id="{5A779C5B-AE7B-618B-6CCA-C15200082132}"/>
              </a:ext>
            </a:extLst>
          </p:cNvPr>
          <p:cNvSpPr>
            <a:spLocks noGrp="1"/>
          </p:cNvSpPr>
          <p:nvPr>
            <p:ph type="sldNum" sz="quarter" idx="10"/>
          </p:nvPr>
        </p:nvSpPr>
        <p:spPr/>
        <p:txBody>
          <a:bodyPr/>
          <a:lstStyle/>
          <a:p>
            <a:fld id="{7347249A-F5BC-C94A-821D-4927D0ED6905}" type="slidenum">
              <a:rPr lang="en-US" smtClean="0"/>
              <a:t>5</a:t>
            </a:fld>
            <a:endParaRPr lang="en-US" dirty="0"/>
          </a:p>
        </p:txBody>
      </p:sp>
      <p:graphicFrame>
        <p:nvGraphicFramePr>
          <p:cNvPr id="5" name="Table 4">
            <a:extLst>
              <a:ext uri="{FF2B5EF4-FFF2-40B4-BE49-F238E27FC236}">
                <a16:creationId xmlns:a16="http://schemas.microsoft.com/office/drawing/2014/main" id="{708948EF-93F2-2DDD-678E-434172AB2E38}"/>
              </a:ext>
            </a:extLst>
          </p:cNvPr>
          <p:cNvGraphicFramePr>
            <a:graphicFrameLocks noGrp="1"/>
          </p:cNvGraphicFramePr>
          <p:nvPr>
            <p:extLst>
              <p:ext uri="{D42A27DB-BD31-4B8C-83A1-F6EECF244321}">
                <p14:modId xmlns:p14="http://schemas.microsoft.com/office/powerpoint/2010/main" val="2743185358"/>
              </p:ext>
            </p:extLst>
          </p:nvPr>
        </p:nvGraphicFramePr>
        <p:xfrm>
          <a:off x="396729" y="841318"/>
          <a:ext cx="8237252" cy="3752178"/>
        </p:xfrm>
        <a:graphic>
          <a:graphicData uri="http://schemas.openxmlformats.org/drawingml/2006/table">
            <a:tbl>
              <a:tblPr firstCol="1" bandRow="1"/>
              <a:tblGrid>
                <a:gridCol w="1222295">
                  <a:extLst>
                    <a:ext uri="{9D8B030D-6E8A-4147-A177-3AD203B41FA5}">
                      <a16:colId xmlns:a16="http://schemas.microsoft.com/office/drawing/2014/main" val="1120014170"/>
                    </a:ext>
                  </a:extLst>
                </a:gridCol>
                <a:gridCol w="5574573">
                  <a:extLst>
                    <a:ext uri="{9D8B030D-6E8A-4147-A177-3AD203B41FA5}">
                      <a16:colId xmlns:a16="http://schemas.microsoft.com/office/drawing/2014/main" val="3758075613"/>
                    </a:ext>
                  </a:extLst>
                </a:gridCol>
                <a:gridCol w="1440384">
                  <a:extLst>
                    <a:ext uri="{9D8B030D-6E8A-4147-A177-3AD203B41FA5}">
                      <a16:colId xmlns:a16="http://schemas.microsoft.com/office/drawing/2014/main" val="619075515"/>
                    </a:ext>
                  </a:extLst>
                </a:gridCol>
              </a:tblGrid>
              <a:tr h="316768">
                <a:tc>
                  <a:txBody>
                    <a:bodyPr/>
                    <a:lstStyle/>
                    <a:p>
                      <a:pPr marL="0" marR="0" algn="ctr">
                        <a:lnSpc>
                          <a:spcPct val="115000"/>
                        </a:lnSpc>
                        <a:spcBef>
                          <a:spcPts val="0"/>
                        </a:spcBef>
                        <a:spcAft>
                          <a:spcPts val="0"/>
                        </a:spcAft>
                      </a:pPr>
                      <a:r>
                        <a:rPr lang="en-US" sz="800" b="1" kern="100" dirty="0">
                          <a:effectLst/>
                          <a:highlight>
                            <a:srgbClr val="3FB880"/>
                          </a:highlight>
                          <a:latin typeface="Open Sans" panose="020B0606030504020204" pitchFamily="34" charset="0"/>
                          <a:ea typeface="Open Sans" panose="020B0606030504020204" pitchFamily="34" charset="0"/>
                          <a:cs typeface="Open Sans" panose="020B0606030504020204" pitchFamily="34" charset="0"/>
                        </a:rPr>
                        <a:t>Key Activity/Task</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880"/>
                    </a:solidFill>
                  </a:tcPr>
                </a:tc>
                <a:tc>
                  <a:txBody>
                    <a:bodyPr/>
                    <a:lstStyle/>
                    <a:p>
                      <a:pPr marL="0" marR="0" algn="ctr">
                        <a:lnSpc>
                          <a:spcPct val="115000"/>
                        </a:lnSpc>
                        <a:spcBef>
                          <a:spcPts val="0"/>
                        </a:spcBef>
                        <a:spcAft>
                          <a:spcPts val="0"/>
                        </a:spcAft>
                      </a:pPr>
                      <a:r>
                        <a:rPr lang="en-US" sz="800" b="1" kern="100" dirty="0">
                          <a:effectLst/>
                          <a:highlight>
                            <a:srgbClr val="3FB880"/>
                          </a:highlight>
                          <a:latin typeface="Open Sans" panose="020B0606030504020204" pitchFamily="34" charset="0"/>
                          <a:ea typeface="Open Sans" panose="020B0606030504020204" pitchFamily="34" charset="0"/>
                          <a:cs typeface="Open Sans" panose="020B0606030504020204" pitchFamily="34" charset="0"/>
                        </a:rPr>
                        <a:t>Methodology &amp; Rationale</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880"/>
                    </a:solidFill>
                  </a:tcPr>
                </a:tc>
                <a:tc>
                  <a:txBody>
                    <a:bodyPr/>
                    <a:lstStyle/>
                    <a:p>
                      <a:pPr marL="0" marR="0" algn="ctr">
                        <a:lnSpc>
                          <a:spcPct val="115000"/>
                        </a:lnSpc>
                        <a:spcBef>
                          <a:spcPts val="0"/>
                        </a:spcBef>
                        <a:spcAft>
                          <a:spcPts val="0"/>
                        </a:spcAft>
                      </a:pPr>
                      <a:r>
                        <a:rPr lang="en-US" sz="800" b="1" kern="100" dirty="0">
                          <a:effectLst/>
                          <a:highlight>
                            <a:srgbClr val="3FB880"/>
                          </a:highlight>
                          <a:latin typeface="Open Sans" panose="020B0606030504020204" pitchFamily="34" charset="0"/>
                          <a:ea typeface="Open Sans" panose="020B0606030504020204" pitchFamily="34" charset="0"/>
                          <a:cs typeface="Open Sans" panose="020B0606030504020204" pitchFamily="34" charset="0"/>
                        </a:rPr>
                        <a:t>Deliverable</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B880"/>
                    </a:solidFill>
                  </a:tcPr>
                </a:tc>
                <a:extLst>
                  <a:ext uri="{0D108BD9-81ED-4DB2-BD59-A6C34878D82A}">
                    <a16:rowId xmlns:a16="http://schemas.microsoft.com/office/drawing/2014/main" val="3400644070"/>
                  </a:ext>
                </a:extLst>
              </a:tr>
              <a:tr h="447513">
                <a:tc>
                  <a:txBody>
                    <a:bodyPr/>
                    <a:lstStyle/>
                    <a:p>
                      <a:pPr marL="88900" marR="0" indent="0" algn="l">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Project Kick-Off Meeting</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88900" marR="0" indent="0" algn="just" defTabSz="684213">
                        <a:lnSpc>
                          <a:spcPct val="115000"/>
                        </a:lnSpc>
                        <a:spcBef>
                          <a:spcPts val="0"/>
                        </a:spcBef>
                        <a:spcAft>
                          <a:spcPts val="0"/>
                        </a:spcAft>
                      </a:pPr>
                      <a:r>
                        <a:rPr lang="en-US" sz="700" b="0" kern="100" dirty="0">
                          <a:effectLst/>
                          <a:latin typeface="Open Sans" panose="020B0606030504020204" pitchFamily="34" charset="0"/>
                          <a:ea typeface="Open Sans" panose="020B0606030504020204" pitchFamily="34" charset="0"/>
                          <a:cs typeface="Open Sans" panose="020B0606030504020204" pitchFamily="34" charset="0"/>
                        </a:rPr>
                        <a:t>Undertake a Kick-Off call with Techmet and Trinity to: Agree on the workplan and key deliverables; Confirm list of information requests from SRA to allow for desktop review to commence; confirm site visit itinerary and logistical arrangements; and confirm key contacts and reporting lines / arrangements for duration of the work. </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Final workplan</a:t>
                      </a:r>
                    </a:p>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Site visit itinerary</a:t>
                      </a:r>
                    </a:p>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Information Request List</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540096372"/>
                  </a:ext>
                </a:extLst>
              </a:tr>
              <a:tr h="585447">
                <a:tc>
                  <a:txBody>
                    <a:bodyPr/>
                    <a:lstStyle/>
                    <a:p>
                      <a:pPr marL="88900" marR="0" indent="0" algn="l">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Desktop information reviews and gap analysis</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88900" marR="0" indent="0" algn="just">
                        <a:lnSpc>
                          <a:spcPct val="115000"/>
                        </a:lnSpc>
                        <a:spcBef>
                          <a:spcPts val="0"/>
                        </a:spcBef>
                        <a:spcAft>
                          <a:spcPts val="0"/>
                        </a:spcAft>
                      </a:pPr>
                      <a:r>
                        <a:rPr lang="en-US" sz="700" b="0" kern="100" dirty="0">
                          <a:effectLst/>
                          <a:latin typeface="Open Sans" panose="020B0606030504020204" pitchFamily="34" charset="0"/>
                          <a:ea typeface="Open Sans" panose="020B0606030504020204" pitchFamily="34" charset="0"/>
                          <a:cs typeface="Open Sans" panose="020B0606030504020204" pitchFamily="34" charset="0"/>
                        </a:rPr>
                        <a:t>Review all available background data related to land access and resettlement activities (historic, current and planned) in advance of site visits. Undertake a gap analysis of all activities against IFC Standards and best practice. Follow up with client contacts on outstanding issues / information requests.  Define focus of site visits and refine site visit itinerary if appropriate.</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Preliminary Gap Analysis</a:t>
                      </a:r>
                    </a:p>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Revised Site Visit Itinerary (if appropriate)</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793873293"/>
                  </a:ext>
                </a:extLst>
              </a:tr>
              <a:tr h="623598">
                <a:tc>
                  <a:txBody>
                    <a:bodyPr/>
                    <a:lstStyle/>
                    <a:p>
                      <a:pPr marL="88900" marR="0" indent="0" algn="l">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Site visit</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88900" marR="0" indent="0" algn="just">
                        <a:lnSpc>
                          <a:spcPct val="115000"/>
                        </a:lnSpc>
                        <a:spcBef>
                          <a:spcPts val="0"/>
                        </a:spcBef>
                        <a:spcAft>
                          <a:spcPts val="0"/>
                        </a:spcAft>
                      </a:pPr>
                      <a:r>
                        <a:rPr lang="en-US" sz="700" b="0" kern="100" dirty="0">
                          <a:effectLst/>
                          <a:latin typeface="Open Sans" panose="020B0606030504020204" pitchFamily="34" charset="0"/>
                          <a:ea typeface="Open Sans" panose="020B0606030504020204" pitchFamily="34" charset="0"/>
                          <a:cs typeface="Open Sans" panose="020B0606030504020204" pitchFamily="34" charset="0"/>
                        </a:rPr>
                        <a:t>Final confirmation of logistical arrangements in advance. SRA Team travel from homebases  to Kigali while undertaking final information reviews and site visit preparation. Meet with key in-country contacts and, for each mine, undertake kick-off meetings with client, as well as engagements with key project personnel (e.g., mine managers, mine planning, projects, social and environmental leads, grievance manager, etc.). Undertake site visits to historic and planned projects and land access / resettlement sites (with key client personnel). Request any follow up information and clarifications. </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657723313"/>
                  </a:ext>
                </a:extLst>
              </a:tr>
              <a:tr h="393254">
                <a:tc>
                  <a:txBody>
                    <a:bodyPr/>
                    <a:lstStyle/>
                    <a:p>
                      <a:pPr marL="88900" marR="0" indent="0" algn="l">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On-site Close-Out Meeting / Presentation</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88900" marR="0" indent="0" algn="just">
                        <a:lnSpc>
                          <a:spcPct val="115000"/>
                        </a:lnSpc>
                        <a:spcBef>
                          <a:spcPts val="0"/>
                        </a:spcBef>
                        <a:spcAft>
                          <a:spcPts val="0"/>
                        </a:spcAft>
                      </a:pPr>
                      <a:r>
                        <a:rPr lang="en-US" sz="700" kern="100" dirty="0">
                          <a:effectLst/>
                          <a:latin typeface="Open Sans" panose="020B0606030504020204" pitchFamily="34" charset="0"/>
                          <a:ea typeface="Open Sans" panose="020B0606030504020204" pitchFamily="34" charset="0"/>
                          <a:cs typeface="Open Sans" panose="020B0606030504020204" pitchFamily="34" charset="0"/>
                        </a:rPr>
                        <a:t>SRA team prepare initial findings and brief PowerPoint presentation.  Presentation as part of close-out meeting to key client personnel – to include, initial findings, key issues and risk identified, initial recommendations and proposed next steps. Opportunity for further clarifications and feedback from client. SRA team return to homebases and commence work on draft report.</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Close-Out Presentation</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383029092"/>
                  </a:ext>
                </a:extLst>
              </a:tr>
              <a:tr h="423992">
                <a:tc>
                  <a:txBody>
                    <a:bodyPr/>
                    <a:lstStyle/>
                    <a:p>
                      <a:pPr marL="88900" marR="0" indent="0" algn="l">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Draft Land Access Review report </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88900" marR="0" indent="0" algn="just">
                        <a:lnSpc>
                          <a:spcPct val="115000"/>
                        </a:lnSpc>
                        <a:spcBef>
                          <a:spcPts val="0"/>
                        </a:spcBef>
                        <a:spcAft>
                          <a:spcPts val="0"/>
                        </a:spcAft>
                      </a:pPr>
                      <a:r>
                        <a:rPr lang="en-US" sz="700" kern="100" dirty="0">
                          <a:effectLst/>
                          <a:latin typeface="Open Sans" panose="020B0606030504020204" pitchFamily="34" charset="0"/>
                          <a:ea typeface="Open Sans" panose="020B0606030504020204" pitchFamily="34" charset="0"/>
                          <a:cs typeface="Open Sans" panose="020B0606030504020204" pitchFamily="34" charset="0"/>
                        </a:rPr>
                        <a:t>Preparation of draft report, likely to include - mine / projects understanding and current status; gap analysis; key issues and risks (and risk assessment as appropriate); recommendations; high-level schedule and roadmap for way forward / next steps</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Draft Land Access Review Report (including high-level schedule /roadmap)</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620968172"/>
                  </a:ext>
                </a:extLst>
              </a:tr>
              <a:tr h="393254">
                <a:tc>
                  <a:txBody>
                    <a:bodyPr/>
                    <a:lstStyle/>
                    <a:p>
                      <a:pPr marL="88900" marR="0" indent="0" algn="l">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Client review and feedback</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88900" marR="0" indent="0" algn="just">
                        <a:lnSpc>
                          <a:spcPct val="115000"/>
                        </a:lnSpc>
                        <a:spcBef>
                          <a:spcPts val="0"/>
                        </a:spcBef>
                        <a:spcAft>
                          <a:spcPts val="0"/>
                        </a:spcAft>
                      </a:pPr>
                      <a:r>
                        <a:rPr lang="en-US" sz="700" kern="100" dirty="0">
                          <a:effectLst/>
                          <a:latin typeface="Open Sans" panose="020B0606030504020204" pitchFamily="34" charset="0"/>
                          <a:ea typeface="Open Sans" panose="020B0606030504020204" pitchFamily="34" charset="0"/>
                          <a:cs typeface="Open Sans" panose="020B0606030504020204" pitchFamily="34" charset="0"/>
                        </a:rPr>
                        <a:t>Period for client review and feedback on the draft report</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Client comments</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506720826"/>
                  </a:ext>
                </a:extLst>
              </a:tr>
              <a:tr h="568352">
                <a:tc>
                  <a:txBody>
                    <a:bodyPr/>
                    <a:lstStyle/>
                    <a:p>
                      <a:pPr marL="88900" marR="0" indent="0" algn="l">
                        <a:lnSpc>
                          <a:spcPct val="115000"/>
                        </a:lnSpc>
                        <a:spcBef>
                          <a:spcPts val="0"/>
                        </a:spcBef>
                        <a:spcAft>
                          <a:spcPts val="0"/>
                        </a:spcAft>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Final Land Access Review Report &amp; Way Forward call</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88900" marR="0" indent="0" algn="just">
                        <a:lnSpc>
                          <a:spcPct val="115000"/>
                        </a:lnSpc>
                        <a:spcBef>
                          <a:spcPts val="0"/>
                        </a:spcBef>
                        <a:spcAft>
                          <a:spcPts val="0"/>
                        </a:spcAft>
                      </a:pPr>
                      <a:r>
                        <a:rPr lang="en-US" sz="700" kern="100" dirty="0">
                          <a:effectLst/>
                          <a:latin typeface="Open Sans" panose="020B0606030504020204" pitchFamily="34" charset="0"/>
                          <a:ea typeface="Open Sans" panose="020B0606030504020204" pitchFamily="34" charset="0"/>
                          <a:cs typeface="Open Sans" panose="020B0606030504020204" pitchFamily="34" charset="0"/>
                        </a:rPr>
                        <a:t>Consideration of client comments and production of final report and annexes. Way Forward call to be held with client, including brief presentation of key findings and proposed roadmap / way forward. Any next steps to be agreed.</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Final Land Access Review Report (including schedule / roadmap)</a:t>
                      </a:r>
                    </a:p>
                    <a:p>
                      <a:pPr marL="171450" marR="0" indent="-171450" algn="l">
                        <a:lnSpc>
                          <a:spcPct val="115000"/>
                        </a:lnSpc>
                        <a:spcBef>
                          <a:spcPts val="0"/>
                        </a:spcBef>
                        <a:spcAft>
                          <a:spcPts val="0"/>
                        </a:spcAft>
                        <a:buFont typeface="Arial" panose="020B0604020202020204" pitchFamily="34" charset="0"/>
                        <a:buChar cha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Way Forward Call</a:t>
                      </a:r>
                    </a:p>
                  </a:txBody>
                  <a:tcPr marL="11037" marR="11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850663801"/>
                  </a:ext>
                </a:extLst>
              </a:tr>
            </a:tbl>
          </a:graphicData>
        </a:graphic>
      </p:graphicFrame>
    </p:spTree>
    <p:extLst>
      <p:ext uri="{BB962C8B-B14F-4D97-AF65-F5344CB8AC3E}">
        <p14:creationId xmlns:p14="http://schemas.microsoft.com/office/powerpoint/2010/main" val="122512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306;p11">
            <a:extLst>
              <a:ext uri="{FF2B5EF4-FFF2-40B4-BE49-F238E27FC236}">
                <a16:creationId xmlns:a16="http://schemas.microsoft.com/office/drawing/2014/main" id="{621C6DA6-C4E3-58FD-0838-1C58DBD5EB39}"/>
              </a:ext>
            </a:extLst>
          </p:cNvPr>
          <p:cNvSpPr/>
          <p:nvPr/>
        </p:nvSpPr>
        <p:spPr>
          <a:xfrm>
            <a:off x="0" y="924115"/>
            <a:ext cx="9144000" cy="1647635"/>
          </a:xfrm>
          <a:prstGeom prst="rect">
            <a:avLst/>
          </a:prstGeom>
          <a:solidFill>
            <a:schemeClr val="bg2">
              <a:alpha val="58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 name="Google Shape;306;p11">
            <a:extLst>
              <a:ext uri="{FF2B5EF4-FFF2-40B4-BE49-F238E27FC236}">
                <a16:creationId xmlns:a16="http://schemas.microsoft.com/office/drawing/2014/main" id="{52FE0644-BC08-B164-6C7D-13CC58E4593E}"/>
              </a:ext>
            </a:extLst>
          </p:cNvPr>
          <p:cNvSpPr/>
          <p:nvPr/>
        </p:nvSpPr>
        <p:spPr>
          <a:xfrm>
            <a:off x="-1797" y="2888570"/>
            <a:ext cx="9144000" cy="1448762"/>
          </a:xfrm>
          <a:prstGeom prst="rect">
            <a:avLst/>
          </a:prstGeom>
          <a:solidFill>
            <a:schemeClr val="bg2">
              <a:alpha val="58000"/>
            </a:schemeClr>
          </a:solidFill>
          <a:ln>
            <a:noFill/>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9231019-D8BF-E18E-3CE1-0C1137AD0230}"/>
              </a:ext>
            </a:extLst>
          </p:cNvPr>
          <p:cNvSpPr>
            <a:spLocks noGrp="1"/>
          </p:cNvSpPr>
          <p:nvPr>
            <p:ph type="ctrTitle"/>
          </p:nvPr>
        </p:nvSpPr>
        <p:spPr>
          <a:xfrm>
            <a:off x="320040" y="146304"/>
            <a:ext cx="5708464" cy="382371"/>
          </a:xfrm>
        </p:spPr>
        <p:txBody>
          <a:bodyPr>
            <a:noAutofit/>
          </a:bodyPr>
          <a:lstStyle/>
          <a:p>
            <a:r>
              <a:rPr lang="en-IE" dirty="0"/>
              <a:t>3. Phase 1 - SRA Team</a:t>
            </a:r>
          </a:p>
        </p:txBody>
      </p:sp>
      <p:sp>
        <p:nvSpPr>
          <p:cNvPr id="4" name="Slide Number Placeholder 3">
            <a:extLst>
              <a:ext uri="{FF2B5EF4-FFF2-40B4-BE49-F238E27FC236}">
                <a16:creationId xmlns:a16="http://schemas.microsoft.com/office/drawing/2014/main" id="{5A779C5B-AE7B-618B-6CCA-C15200082132}"/>
              </a:ext>
            </a:extLst>
          </p:cNvPr>
          <p:cNvSpPr>
            <a:spLocks noGrp="1"/>
          </p:cNvSpPr>
          <p:nvPr>
            <p:ph type="sldNum" sz="quarter" idx="10"/>
          </p:nvPr>
        </p:nvSpPr>
        <p:spPr/>
        <p:txBody>
          <a:bodyPr/>
          <a:lstStyle/>
          <a:p>
            <a:fld id="{7347249A-F5BC-C94A-821D-4927D0ED6905}" type="slidenum">
              <a:rPr lang="en-US" smtClean="0"/>
              <a:t>6</a:t>
            </a:fld>
            <a:endParaRPr lang="en-US" dirty="0"/>
          </a:p>
        </p:txBody>
      </p:sp>
      <p:sp>
        <p:nvSpPr>
          <p:cNvPr id="5" name="Google Shape;341;p12">
            <a:extLst>
              <a:ext uri="{FF2B5EF4-FFF2-40B4-BE49-F238E27FC236}">
                <a16:creationId xmlns:a16="http://schemas.microsoft.com/office/drawing/2014/main" id="{AEB34BAE-EE24-9F15-07F5-9A032D37BFD4}"/>
              </a:ext>
            </a:extLst>
          </p:cNvPr>
          <p:cNvSpPr txBox="1"/>
          <p:nvPr/>
        </p:nvSpPr>
        <p:spPr>
          <a:xfrm>
            <a:off x="741701" y="2614946"/>
            <a:ext cx="4785152" cy="338514"/>
          </a:xfrm>
          <a:prstGeom prst="rect">
            <a:avLst/>
          </a:prstGeom>
          <a:noFill/>
          <a:ln>
            <a:noFill/>
          </a:ln>
        </p:spPr>
        <p:txBody>
          <a:bodyPr spcFirstLastPara="1" wrap="square" lIns="91425" tIns="45700" rIns="91425" bIns="45700" anchor="t" anchorCtr="0">
            <a:spAutoFit/>
          </a:bodyPr>
          <a:lstStyle>
            <a:defPPr>
              <a:defRPr lang="en-US"/>
            </a:defPPr>
            <a:lvl1pPr marR="0" lvl="0" indent="0">
              <a:lnSpc>
                <a:spcPct val="100000"/>
              </a:lnSpc>
              <a:spcBef>
                <a:spcPts val="0"/>
              </a:spcBef>
              <a:spcAft>
                <a:spcPts val="0"/>
              </a:spcAft>
              <a:buClr>
                <a:srgbClr val="000000"/>
              </a:buClr>
              <a:buSzPts val="1600"/>
              <a:buFont typeface="Arial"/>
              <a:buNone/>
              <a:defRPr sz="1600" b="1" i="0" u="none" strike="noStrike" cap="none">
                <a:solidFill>
                  <a:srgbClr val="36A674"/>
                </a:solidFill>
                <a:latin typeface="Calibri"/>
                <a:ea typeface="Calibri"/>
                <a:cs typeface="Calibri"/>
              </a:defRPr>
            </a:lvl1pPr>
          </a:lstStyle>
          <a:p>
            <a:r>
              <a:rPr lang="en-US" dirty="0">
                <a:solidFill>
                  <a:schemeClr val="tx1">
                    <a:lumMod val="85000"/>
                    <a:lumOff val="15000"/>
                  </a:schemeClr>
                </a:solidFill>
                <a:sym typeface="Calibri"/>
              </a:rPr>
              <a:t>María José Torres Santelli - </a:t>
            </a:r>
            <a:r>
              <a:rPr lang="en-US" dirty="0">
                <a:sym typeface="Calibri"/>
              </a:rPr>
              <a:t>Senior Consultant</a:t>
            </a:r>
            <a:endParaRPr dirty="0">
              <a:sym typeface="Calibri"/>
            </a:endParaRPr>
          </a:p>
        </p:txBody>
      </p:sp>
      <p:pic>
        <p:nvPicPr>
          <p:cNvPr id="7" name="Google Shape;345;p12">
            <a:extLst>
              <a:ext uri="{FF2B5EF4-FFF2-40B4-BE49-F238E27FC236}">
                <a16:creationId xmlns:a16="http://schemas.microsoft.com/office/drawing/2014/main" id="{DD73275E-57AA-51BF-48B9-E2FB1A28452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6517" y="2994103"/>
            <a:ext cx="1206419" cy="1243021"/>
          </a:xfrm>
          <a:prstGeom prst="rect">
            <a:avLst/>
          </a:prstGeom>
          <a:noFill/>
          <a:ln>
            <a:noFill/>
          </a:ln>
        </p:spPr>
      </p:pic>
      <p:sp>
        <p:nvSpPr>
          <p:cNvPr id="8" name="Google Shape;291;p10">
            <a:extLst>
              <a:ext uri="{FF2B5EF4-FFF2-40B4-BE49-F238E27FC236}">
                <a16:creationId xmlns:a16="http://schemas.microsoft.com/office/drawing/2014/main" id="{89CE4611-54AB-954D-8824-6626A6F03C66}"/>
              </a:ext>
            </a:extLst>
          </p:cNvPr>
          <p:cNvSpPr txBox="1"/>
          <p:nvPr/>
        </p:nvSpPr>
        <p:spPr>
          <a:xfrm>
            <a:off x="741701" y="616593"/>
            <a:ext cx="413779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tx1">
                    <a:lumMod val="85000"/>
                    <a:lumOff val="15000"/>
                  </a:schemeClr>
                </a:solidFill>
                <a:latin typeface="Calibri"/>
                <a:ea typeface="Calibri"/>
                <a:cs typeface="Calibri"/>
                <a:sym typeface="Calibri"/>
              </a:rPr>
              <a:t>Gerry Reddy – </a:t>
            </a:r>
            <a:r>
              <a:rPr lang="en-US" sz="1600" b="1" i="0" u="none" strike="noStrike" cap="none" dirty="0">
                <a:solidFill>
                  <a:srgbClr val="36A674"/>
                </a:solidFill>
                <a:latin typeface="Calibri"/>
                <a:ea typeface="Calibri"/>
                <a:cs typeface="Calibri"/>
                <a:sym typeface="Calibri"/>
              </a:rPr>
              <a:t>Project Director</a:t>
            </a:r>
            <a:endParaRPr sz="1400" b="0" i="0" u="none" strike="noStrike" cap="none" dirty="0">
              <a:solidFill>
                <a:srgbClr val="000000"/>
              </a:solidFill>
              <a:latin typeface="Arial"/>
              <a:ea typeface="Arial"/>
              <a:cs typeface="Arial"/>
              <a:sym typeface="Arial"/>
            </a:endParaRPr>
          </a:p>
        </p:txBody>
      </p:sp>
      <p:sp>
        <p:nvSpPr>
          <p:cNvPr id="9" name="Google Shape;295;p10">
            <a:extLst>
              <a:ext uri="{FF2B5EF4-FFF2-40B4-BE49-F238E27FC236}">
                <a16:creationId xmlns:a16="http://schemas.microsoft.com/office/drawing/2014/main" id="{010CC2F3-4E39-9BF5-E604-7BD86821D260}"/>
              </a:ext>
            </a:extLst>
          </p:cNvPr>
          <p:cNvSpPr txBox="1"/>
          <p:nvPr/>
        </p:nvSpPr>
        <p:spPr>
          <a:xfrm>
            <a:off x="2265770" y="949872"/>
            <a:ext cx="648172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Gerry is a </a:t>
            </a:r>
            <a:r>
              <a:rPr lang="en-US" sz="1000" b="1"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Founding Director of SRA </a:t>
            </a: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and </a:t>
            </a:r>
            <a:r>
              <a:rPr lang="en-US" sz="1000" b="1"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a global expert in land management, access, resettlement</a:t>
            </a: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 and social impact assessment. Over his </a:t>
            </a:r>
            <a:r>
              <a:rPr lang="en-US" sz="1000" b="1"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25-year career</a:t>
            </a: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 he has led projects in more than </a:t>
            </a:r>
            <a:r>
              <a:rPr lang="en-US" sz="1000" b="1"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30 countries</a:t>
            </a: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 His work spans the planning, implementation, and review of projects in sectors including </a:t>
            </a:r>
            <a:r>
              <a:rPr lang="en-US" sz="1000" b="1"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mining</a:t>
            </a: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 energy, infrastructure, conservation, and post-disaster/conflict recovery. </a:t>
            </a:r>
          </a:p>
          <a:p>
            <a:pPr marL="0" marR="0" lvl="0" indent="0" algn="just" rtl="0">
              <a:lnSpc>
                <a:spcPct val="100000"/>
              </a:lnSpc>
              <a:spcBef>
                <a:spcPts val="0"/>
              </a:spcBef>
              <a:spcAft>
                <a:spcPts val="0"/>
              </a:spcAft>
              <a:buClr>
                <a:srgbClr val="000000"/>
              </a:buClr>
              <a:buSzPts val="1200"/>
              <a:buFont typeface="Arial"/>
              <a:buNone/>
            </a:pPr>
            <a:endParaRPr lang="en-US" sz="1000"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just" rtl="0">
              <a:lnSpc>
                <a:spcPct val="100000"/>
              </a:lnSpc>
              <a:spcBef>
                <a:spcPts val="0"/>
              </a:spcBef>
              <a:spcAft>
                <a:spcPts val="0"/>
              </a:spcAft>
              <a:buClr>
                <a:srgbClr val="000000"/>
              </a:buClr>
              <a:buSzPts val="1200"/>
              <a:buFont typeface="Arial"/>
              <a:buNone/>
            </a:pP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Gerry has worked extensively</a:t>
            </a:r>
            <a:r>
              <a:rPr lang="en-US" sz="1000" b="1"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 in Rwanda</a:t>
            </a:r>
            <a:r>
              <a:rPr lang="en-US" sz="1000"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 He is currently leading planning and implementation of a land access and resettlement</a:t>
            </a:r>
            <a:r>
              <a:rPr lang="en-US" sz="1000" b="0" i="0" u="none" strike="noStrike" cap="none" dirty="0">
                <a:solidFill>
                  <a:srgbClr val="222222"/>
                </a:solidFill>
                <a:latin typeface="Open Sans" panose="020B0606030504020204" pitchFamily="34" charset="0"/>
                <a:ea typeface="Open Sans" panose="020B0606030504020204" pitchFamily="34" charset="0"/>
                <a:cs typeface="Open Sans" panose="020B0606030504020204" pitchFamily="34" charset="0"/>
                <a:sym typeface="Calibri"/>
              </a:rPr>
              <a:t> project for Heineken, and advising Green City Kigali on land access and resettlement policies and approaches. He is the co-author of Land Access and Resettlement: A Guide to Best Practice (2015) and has contributed to industry papers and conferences on land access, resettlement, and climate change.</a:t>
            </a:r>
            <a:endPar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0" name="Picture 2">
            <a:extLst>
              <a:ext uri="{FF2B5EF4-FFF2-40B4-BE49-F238E27FC236}">
                <a16:creationId xmlns:a16="http://schemas.microsoft.com/office/drawing/2014/main" id="{55012B52-8A19-1DF1-D428-B7A781C0EB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32" b="17969"/>
          <a:stretch/>
        </p:blipFill>
        <p:spPr bwMode="auto">
          <a:xfrm>
            <a:off x="826516" y="1123265"/>
            <a:ext cx="1206420" cy="120289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0C8542B-7FCB-2B42-6C10-A968A3EFD414}"/>
              </a:ext>
            </a:extLst>
          </p:cNvPr>
          <p:cNvSpPr txBox="1"/>
          <p:nvPr/>
        </p:nvSpPr>
        <p:spPr>
          <a:xfrm>
            <a:off x="2168665" y="2955229"/>
            <a:ext cx="6578825" cy="1323399"/>
          </a:xfrm>
          <a:prstGeom prst="rect">
            <a:avLst/>
          </a:prstGeom>
          <a:noFill/>
          <a:ln>
            <a:noFill/>
          </a:ln>
        </p:spPr>
        <p:txBody>
          <a:bodyPr spcFirstLastPara="1" wrap="square" lIns="91425" tIns="45700" rIns="91425" bIns="45700" anchor="t" anchorCtr="0">
            <a:spAutoFit/>
          </a:bodyPr>
          <a:lstStyle>
            <a:defPPr>
              <a:defRPr lang="en-US"/>
            </a:defPPr>
            <a:lvl1pPr marR="0" lvl="0" indent="0" algn="just">
              <a:lnSpc>
                <a:spcPct val="100000"/>
              </a:lnSpc>
              <a:spcBef>
                <a:spcPts val="0"/>
              </a:spcBef>
              <a:spcAft>
                <a:spcPts val="0"/>
              </a:spcAft>
              <a:buClr>
                <a:srgbClr val="000000"/>
              </a:buClr>
              <a:buSzPts val="1200"/>
              <a:buFont typeface="Arial"/>
              <a:buNone/>
              <a:defRPr sz="1100" b="0" i="0" u="none" strike="noStrike" cap="none">
                <a:solidFill>
                  <a:srgbClr val="22222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000" dirty="0"/>
              <a:t>María José is a </a:t>
            </a:r>
            <a:r>
              <a:rPr lang="en-US" sz="1000" b="1" dirty="0"/>
              <a:t>senior consultant </a:t>
            </a:r>
            <a:r>
              <a:rPr lang="en-US" sz="1000" dirty="0"/>
              <a:t>with expertise in stakeholder engagement, land access and resettlement, and livelihood restoration and development programs. She has worked on </a:t>
            </a:r>
            <a:r>
              <a:rPr lang="en-US" sz="1000" b="1" dirty="0"/>
              <a:t>land access and resettlement projects across Latin America and Africa</a:t>
            </a:r>
            <a:r>
              <a:rPr lang="en-US" sz="1000" dirty="0"/>
              <a:t>. Previously, she co-developed a CSR program for Indigenous communities in Ecuador’s Amazon region and worked with the UN Global Compact in the UK. </a:t>
            </a:r>
          </a:p>
          <a:p>
            <a:endParaRPr lang="en-US" sz="1000" dirty="0"/>
          </a:p>
          <a:p>
            <a:r>
              <a:rPr lang="en-US" sz="1000" dirty="0"/>
              <a:t>Since 2023, she has been working on planning and implementation of Heineken’s project in </a:t>
            </a:r>
            <a:r>
              <a:rPr lang="en-US" sz="1000" b="1" dirty="0"/>
              <a:t>Rwanda</a:t>
            </a:r>
            <a:r>
              <a:rPr lang="en-US" sz="1000" dirty="0"/>
              <a:t>.  </a:t>
            </a:r>
          </a:p>
          <a:p>
            <a:endParaRPr lang="en-US" sz="1000" dirty="0"/>
          </a:p>
          <a:p>
            <a:r>
              <a:rPr lang="en-US" sz="1000" dirty="0"/>
              <a:t>She is fluent in Spanish and English.</a:t>
            </a:r>
          </a:p>
        </p:txBody>
      </p:sp>
      <p:sp>
        <p:nvSpPr>
          <p:cNvPr id="3" name="TextBox 2">
            <a:extLst>
              <a:ext uri="{FF2B5EF4-FFF2-40B4-BE49-F238E27FC236}">
                <a16:creationId xmlns:a16="http://schemas.microsoft.com/office/drawing/2014/main" id="{8839D935-56BB-A16F-79F7-0D03EE60BE9D}"/>
              </a:ext>
            </a:extLst>
          </p:cNvPr>
          <p:cNvSpPr txBox="1"/>
          <p:nvPr/>
        </p:nvSpPr>
        <p:spPr>
          <a:xfrm>
            <a:off x="741701" y="4372677"/>
            <a:ext cx="4292613" cy="369332"/>
          </a:xfrm>
          <a:prstGeom prst="rect">
            <a:avLst/>
          </a:prstGeom>
          <a:noFill/>
        </p:spPr>
        <p:txBody>
          <a:bodyPr wrap="square" rtlCol="0">
            <a:spAutoFit/>
          </a:bodyPr>
          <a:lstStyle/>
          <a:p>
            <a:r>
              <a:rPr lang="en-US" sz="900" b="1" i="1" dirty="0">
                <a:latin typeface="Open Sans" panose="020B0606030504020204" pitchFamily="34" charset="0"/>
                <a:ea typeface="Open Sans" panose="020B0606030504020204" pitchFamily="34" charset="0"/>
                <a:cs typeface="Open Sans" panose="020B0606030504020204" pitchFamily="34" charset="0"/>
              </a:rPr>
              <a:t>See Annex B for CVs</a:t>
            </a:r>
          </a:p>
          <a:p>
            <a:r>
              <a:rPr lang="en-US" sz="900" b="1" i="1" dirty="0">
                <a:latin typeface="Open Sans" panose="020B0606030504020204" pitchFamily="34" charset="0"/>
                <a:ea typeface="Open Sans" panose="020B0606030504020204" pitchFamily="34" charset="0"/>
                <a:cs typeface="Open Sans" panose="020B0606030504020204" pitchFamily="34" charset="0"/>
              </a:rPr>
              <a:t>Phase 2 team to be determined based on Phase 1 Report</a:t>
            </a:r>
          </a:p>
        </p:txBody>
      </p:sp>
    </p:spTree>
    <p:extLst>
      <p:ext uri="{BB962C8B-B14F-4D97-AF65-F5344CB8AC3E}">
        <p14:creationId xmlns:p14="http://schemas.microsoft.com/office/powerpoint/2010/main" val="13527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1019-D8BF-E18E-3CE1-0C1137AD0230}"/>
              </a:ext>
            </a:extLst>
          </p:cNvPr>
          <p:cNvSpPr>
            <a:spLocks noGrp="1"/>
          </p:cNvSpPr>
          <p:nvPr>
            <p:ph type="ctrTitle"/>
          </p:nvPr>
        </p:nvSpPr>
        <p:spPr>
          <a:xfrm>
            <a:off x="320039" y="146304"/>
            <a:ext cx="8071402" cy="411745"/>
          </a:xfrm>
        </p:spPr>
        <p:txBody>
          <a:bodyPr>
            <a:noAutofit/>
          </a:bodyPr>
          <a:lstStyle/>
          <a:p>
            <a:r>
              <a:rPr lang="en-IE" dirty="0"/>
              <a:t>3. Phase 1 - Proposed Workplan &amp; Schedule</a:t>
            </a:r>
          </a:p>
        </p:txBody>
      </p:sp>
      <p:sp>
        <p:nvSpPr>
          <p:cNvPr id="4" name="Slide Number Placeholder 3">
            <a:extLst>
              <a:ext uri="{FF2B5EF4-FFF2-40B4-BE49-F238E27FC236}">
                <a16:creationId xmlns:a16="http://schemas.microsoft.com/office/drawing/2014/main" id="{5A779C5B-AE7B-618B-6CCA-C15200082132}"/>
              </a:ext>
            </a:extLst>
          </p:cNvPr>
          <p:cNvSpPr>
            <a:spLocks noGrp="1"/>
          </p:cNvSpPr>
          <p:nvPr>
            <p:ph type="sldNum" sz="quarter" idx="10"/>
          </p:nvPr>
        </p:nvSpPr>
        <p:spPr>
          <a:xfrm>
            <a:off x="3543300" y="4778381"/>
            <a:ext cx="2057400" cy="274637"/>
          </a:xfrm>
        </p:spPr>
        <p:txBody>
          <a:bodyPr/>
          <a:lstStyle/>
          <a:p>
            <a:fld id="{7347249A-F5BC-C94A-821D-4927D0ED6905}" type="slidenum">
              <a:rPr lang="en-US" smtClean="0"/>
              <a:t>7</a:t>
            </a:fld>
            <a:endParaRPr lang="en-US" dirty="0"/>
          </a:p>
        </p:txBody>
      </p:sp>
      <p:sp>
        <p:nvSpPr>
          <p:cNvPr id="14" name="TextBox 13">
            <a:extLst>
              <a:ext uri="{FF2B5EF4-FFF2-40B4-BE49-F238E27FC236}">
                <a16:creationId xmlns:a16="http://schemas.microsoft.com/office/drawing/2014/main" id="{66451C4B-FDE1-EC9B-DA2A-350287262BAF}"/>
              </a:ext>
            </a:extLst>
          </p:cNvPr>
          <p:cNvSpPr txBox="1"/>
          <p:nvPr/>
        </p:nvSpPr>
        <p:spPr>
          <a:xfrm>
            <a:off x="434430" y="4463192"/>
            <a:ext cx="4554828" cy="230832"/>
          </a:xfrm>
          <a:prstGeom prst="rect">
            <a:avLst/>
          </a:prstGeom>
          <a:noFill/>
        </p:spPr>
        <p:txBody>
          <a:bodyPr wrap="square" rtlCol="0">
            <a:spAutoFit/>
          </a:bodyPr>
          <a:lstStyle/>
          <a:p>
            <a:r>
              <a:rPr lang="en-US" sz="900" b="1" i="1" dirty="0">
                <a:latin typeface="Open Sans" panose="020B0606030504020204" pitchFamily="34" charset="0"/>
                <a:ea typeface="Open Sans" panose="020B0606030504020204" pitchFamily="34" charset="0"/>
                <a:cs typeface="Open Sans" panose="020B0606030504020204" pitchFamily="34" charset="0"/>
              </a:rPr>
              <a:t>See Annex A for Work Plan, Schedule and Budget</a:t>
            </a:r>
          </a:p>
        </p:txBody>
      </p:sp>
      <p:graphicFrame>
        <p:nvGraphicFramePr>
          <p:cNvPr id="3" name="Table 2">
            <a:extLst>
              <a:ext uri="{FF2B5EF4-FFF2-40B4-BE49-F238E27FC236}">
                <a16:creationId xmlns:a16="http://schemas.microsoft.com/office/drawing/2014/main" id="{8C22DF42-24CF-C97A-0659-9C3DBE295245}"/>
              </a:ext>
            </a:extLst>
          </p:cNvPr>
          <p:cNvGraphicFramePr>
            <a:graphicFrameLocks noGrp="1"/>
          </p:cNvGraphicFramePr>
          <p:nvPr>
            <p:extLst>
              <p:ext uri="{D42A27DB-BD31-4B8C-83A1-F6EECF244321}">
                <p14:modId xmlns:p14="http://schemas.microsoft.com/office/powerpoint/2010/main" val="1490515126"/>
              </p:ext>
            </p:extLst>
          </p:nvPr>
        </p:nvGraphicFramePr>
        <p:xfrm>
          <a:off x="494693" y="726357"/>
          <a:ext cx="8154613" cy="3683943"/>
        </p:xfrm>
        <a:graphic>
          <a:graphicData uri="http://schemas.openxmlformats.org/drawingml/2006/table">
            <a:tbl>
              <a:tblPr/>
              <a:tblGrid>
                <a:gridCol w="199946">
                  <a:extLst>
                    <a:ext uri="{9D8B030D-6E8A-4147-A177-3AD203B41FA5}">
                      <a16:colId xmlns:a16="http://schemas.microsoft.com/office/drawing/2014/main" val="4035496568"/>
                    </a:ext>
                  </a:extLst>
                </a:gridCol>
                <a:gridCol w="2501597">
                  <a:extLst>
                    <a:ext uri="{9D8B030D-6E8A-4147-A177-3AD203B41FA5}">
                      <a16:colId xmlns:a16="http://schemas.microsoft.com/office/drawing/2014/main" val="2317027915"/>
                    </a:ext>
                  </a:extLst>
                </a:gridCol>
                <a:gridCol w="181769">
                  <a:extLst>
                    <a:ext uri="{9D8B030D-6E8A-4147-A177-3AD203B41FA5}">
                      <a16:colId xmlns:a16="http://schemas.microsoft.com/office/drawing/2014/main" val="1546199082"/>
                    </a:ext>
                  </a:extLst>
                </a:gridCol>
                <a:gridCol w="181769">
                  <a:extLst>
                    <a:ext uri="{9D8B030D-6E8A-4147-A177-3AD203B41FA5}">
                      <a16:colId xmlns:a16="http://schemas.microsoft.com/office/drawing/2014/main" val="1147266998"/>
                    </a:ext>
                  </a:extLst>
                </a:gridCol>
                <a:gridCol w="181769">
                  <a:extLst>
                    <a:ext uri="{9D8B030D-6E8A-4147-A177-3AD203B41FA5}">
                      <a16:colId xmlns:a16="http://schemas.microsoft.com/office/drawing/2014/main" val="1011309062"/>
                    </a:ext>
                  </a:extLst>
                </a:gridCol>
                <a:gridCol w="181769">
                  <a:extLst>
                    <a:ext uri="{9D8B030D-6E8A-4147-A177-3AD203B41FA5}">
                      <a16:colId xmlns:a16="http://schemas.microsoft.com/office/drawing/2014/main" val="4294615703"/>
                    </a:ext>
                  </a:extLst>
                </a:gridCol>
                <a:gridCol w="181769">
                  <a:extLst>
                    <a:ext uri="{9D8B030D-6E8A-4147-A177-3AD203B41FA5}">
                      <a16:colId xmlns:a16="http://schemas.microsoft.com/office/drawing/2014/main" val="3475100840"/>
                    </a:ext>
                  </a:extLst>
                </a:gridCol>
                <a:gridCol w="181769">
                  <a:extLst>
                    <a:ext uri="{9D8B030D-6E8A-4147-A177-3AD203B41FA5}">
                      <a16:colId xmlns:a16="http://schemas.microsoft.com/office/drawing/2014/main" val="3080855828"/>
                    </a:ext>
                  </a:extLst>
                </a:gridCol>
                <a:gridCol w="181769">
                  <a:extLst>
                    <a:ext uri="{9D8B030D-6E8A-4147-A177-3AD203B41FA5}">
                      <a16:colId xmlns:a16="http://schemas.microsoft.com/office/drawing/2014/main" val="808451960"/>
                    </a:ext>
                  </a:extLst>
                </a:gridCol>
                <a:gridCol w="181769">
                  <a:extLst>
                    <a:ext uri="{9D8B030D-6E8A-4147-A177-3AD203B41FA5}">
                      <a16:colId xmlns:a16="http://schemas.microsoft.com/office/drawing/2014/main" val="3745656012"/>
                    </a:ext>
                  </a:extLst>
                </a:gridCol>
                <a:gridCol w="181769">
                  <a:extLst>
                    <a:ext uri="{9D8B030D-6E8A-4147-A177-3AD203B41FA5}">
                      <a16:colId xmlns:a16="http://schemas.microsoft.com/office/drawing/2014/main" val="2936593763"/>
                    </a:ext>
                  </a:extLst>
                </a:gridCol>
                <a:gridCol w="181769">
                  <a:extLst>
                    <a:ext uri="{9D8B030D-6E8A-4147-A177-3AD203B41FA5}">
                      <a16:colId xmlns:a16="http://schemas.microsoft.com/office/drawing/2014/main" val="1805103068"/>
                    </a:ext>
                  </a:extLst>
                </a:gridCol>
                <a:gridCol w="181769">
                  <a:extLst>
                    <a:ext uri="{9D8B030D-6E8A-4147-A177-3AD203B41FA5}">
                      <a16:colId xmlns:a16="http://schemas.microsoft.com/office/drawing/2014/main" val="1567089937"/>
                    </a:ext>
                  </a:extLst>
                </a:gridCol>
                <a:gridCol w="181769">
                  <a:extLst>
                    <a:ext uri="{9D8B030D-6E8A-4147-A177-3AD203B41FA5}">
                      <a16:colId xmlns:a16="http://schemas.microsoft.com/office/drawing/2014/main" val="1613068475"/>
                    </a:ext>
                  </a:extLst>
                </a:gridCol>
                <a:gridCol w="181769">
                  <a:extLst>
                    <a:ext uri="{9D8B030D-6E8A-4147-A177-3AD203B41FA5}">
                      <a16:colId xmlns:a16="http://schemas.microsoft.com/office/drawing/2014/main" val="2513559059"/>
                    </a:ext>
                  </a:extLst>
                </a:gridCol>
                <a:gridCol w="181769">
                  <a:extLst>
                    <a:ext uri="{9D8B030D-6E8A-4147-A177-3AD203B41FA5}">
                      <a16:colId xmlns:a16="http://schemas.microsoft.com/office/drawing/2014/main" val="943483845"/>
                    </a:ext>
                  </a:extLst>
                </a:gridCol>
                <a:gridCol w="181769">
                  <a:extLst>
                    <a:ext uri="{9D8B030D-6E8A-4147-A177-3AD203B41FA5}">
                      <a16:colId xmlns:a16="http://schemas.microsoft.com/office/drawing/2014/main" val="210236678"/>
                    </a:ext>
                  </a:extLst>
                </a:gridCol>
                <a:gridCol w="181769">
                  <a:extLst>
                    <a:ext uri="{9D8B030D-6E8A-4147-A177-3AD203B41FA5}">
                      <a16:colId xmlns:a16="http://schemas.microsoft.com/office/drawing/2014/main" val="3016713826"/>
                    </a:ext>
                  </a:extLst>
                </a:gridCol>
                <a:gridCol w="181769">
                  <a:extLst>
                    <a:ext uri="{9D8B030D-6E8A-4147-A177-3AD203B41FA5}">
                      <a16:colId xmlns:a16="http://schemas.microsoft.com/office/drawing/2014/main" val="1863659289"/>
                    </a:ext>
                  </a:extLst>
                </a:gridCol>
                <a:gridCol w="181769">
                  <a:extLst>
                    <a:ext uri="{9D8B030D-6E8A-4147-A177-3AD203B41FA5}">
                      <a16:colId xmlns:a16="http://schemas.microsoft.com/office/drawing/2014/main" val="3551744624"/>
                    </a:ext>
                  </a:extLst>
                </a:gridCol>
                <a:gridCol w="181769">
                  <a:extLst>
                    <a:ext uri="{9D8B030D-6E8A-4147-A177-3AD203B41FA5}">
                      <a16:colId xmlns:a16="http://schemas.microsoft.com/office/drawing/2014/main" val="2530739408"/>
                    </a:ext>
                  </a:extLst>
                </a:gridCol>
                <a:gridCol w="181769">
                  <a:extLst>
                    <a:ext uri="{9D8B030D-6E8A-4147-A177-3AD203B41FA5}">
                      <a16:colId xmlns:a16="http://schemas.microsoft.com/office/drawing/2014/main" val="3684320762"/>
                    </a:ext>
                  </a:extLst>
                </a:gridCol>
                <a:gridCol w="181769">
                  <a:extLst>
                    <a:ext uri="{9D8B030D-6E8A-4147-A177-3AD203B41FA5}">
                      <a16:colId xmlns:a16="http://schemas.microsoft.com/office/drawing/2014/main" val="3703522987"/>
                    </a:ext>
                  </a:extLst>
                </a:gridCol>
                <a:gridCol w="181769">
                  <a:extLst>
                    <a:ext uri="{9D8B030D-6E8A-4147-A177-3AD203B41FA5}">
                      <a16:colId xmlns:a16="http://schemas.microsoft.com/office/drawing/2014/main" val="2367004465"/>
                    </a:ext>
                  </a:extLst>
                </a:gridCol>
                <a:gridCol w="181769">
                  <a:extLst>
                    <a:ext uri="{9D8B030D-6E8A-4147-A177-3AD203B41FA5}">
                      <a16:colId xmlns:a16="http://schemas.microsoft.com/office/drawing/2014/main" val="2381686798"/>
                    </a:ext>
                  </a:extLst>
                </a:gridCol>
                <a:gridCol w="181769">
                  <a:extLst>
                    <a:ext uri="{9D8B030D-6E8A-4147-A177-3AD203B41FA5}">
                      <a16:colId xmlns:a16="http://schemas.microsoft.com/office/drawing/2014/main" val="2257952581"/>
                    </a:ext>
                  </a:extLst>
                </a:gridCol>
                <a:gridCol w="181769">
                  <a:extLst>
                    <a:ext uri="{9D8B030D-6E8A-4147-A177-3AD203B41FA5}">
                      <a16:colId xmlns:a16="http://schemas.microsoft.com/office/drawing/2014/main" val="3393775145"/>
                    </a:ext>
                  </a:extLst>
                </a:gridCol>
                <a:gridCol w="181769">
                  <a:extLst>
                    <a:ext uri="{9D8B030D-6E8A-4147-A177-3AD203B41FA5}">
                      <a16:colId xmlns:a16="http://schemas.microsoft.com/office/drawing/2014/main" val="499185005"/>
                    </a:ext>
                  </a:extLst>
                </a:gridCol>
                <a:gridCol w="181769">
                  <a:extLst>
                    <a:ext uri="{9D8B030D-6E8A-4147-A177-3AD203B41FA5}">
                      <a16:colId xmlns:a16="http://schemas.microsoft.com/office/drawing/2014/main" val="2193325322"/>
                    </a:ext>
                  </a:extLst>
                </a:gridCol>
                <a:gridCol w="181769">
                  <a:extLst>
                    <a:ext uri="{9D8B030D-6E8A-4147-A177-3AD203B41FA5}">
                      <a16:colId xmlns:a16="http://schemas.microsoft.com/office/drawing/2014/main" val="1764122805"/>
                    </a:ext>
                  </a:extLst>
                </a:gridCol>
                <a:gridCol w="181769">
                  <a:extLst>
                    <a:ext uri="{9D8B030D-6E8A-4147-A177-3AD203B41FA5}">
                      <a16:colId xmlns:a16="http://schemas.microsoft.com/office/drawing/2014/main" val="116890303"/>
                    </a:ext>
                  </a:extLst>
                </a:gridCol>
                <a:gridCol w="181769">
                  <a:extLst>
                    <a:ext uri="{9D8B030D-6E8A-4147-A177-3AD203B41FA5}">
                      <a16:colId xmlns:a16="http://schemas.microsoft.com/office/drawing/2014/main" val="1482483864"/>
                    </a:ext>
                  </a:extLst>
                </a:gridCol>
              </a:tblGrid>
              <a:tr h="116051">
                <a:tc rowSpan="3">
                  <a:txBody>
                    <a:bodyPr/>
                    <a:lstStyle/>
                    <a:p>
                      <a:pPr algn="ctr" fontAlgn="ctr"/>
                      <a:r>
                        <a:rPr lang="en-IE" sz="700" b="1" i="0" u="none" strike="noStrike" dirty="0">
                          <a:effectLst/>
                          <a:latin typeface="Arial" panose="020B0604020202020204" pitchFamily="34" charset="0"/>
                        </a:rPr>
                        <a:t>No.</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3">
                  <a:txBody>
                    <a:bodyPr/>
                    <a:lstStyle/>
                    <a:p>
                      <a:pPr algn="l" fontAlgn="ctr"/>
                      <a:r>
                        <a:rPr lang="en-IE" sz="700" b="1" i="0" u="none" strike="noStrike" dirty="0">
                          <a:effectLst/>
                          <a:latin typeface="Arial" panose="020B0604020202020204" pitchFamily="34" charset="0"/>
                        </a:rPr>
                        <a:t>Tasks</a:t>
                      </a: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0">
                  <a:txBody>
                    <a:bodyPr/>
                    <a:lstStyle/>
                    <a:p>
                      <a:pPr algn="l" fontAlgn="ctr"/>
                      <a:r>
                        <a:rPr lang="en-IE" sz="700" b="1" i="0" u="none" strike="noStrike">
                          <a:effectLst/>
                          <a:latin typeface="Arial" panose="020B0604020202020204" pitchFamily="34" charset="0"/>
                        </a:rPr>
                        <a:t>Nov</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l" fontAlgn="ctr"/>
                      <a:r>
                        <a:rPr lang="en-IE" sz="700" b="1" i="0" u="none" strike="noStrike">
                          <a:effectLst/>
                          <a:latin typeface="Arial" panose="020B0604020202020204" pitchFamily="34" charset="0"/>
                        </a:rPr>
                        <a:t>Dec</a:t>
                      </a:r>
                    </a:p>
                  </a:txBody>
                  <a:tcPr marL="6447" marR="6447" marT="6447"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IE" sz="700" b="1" i="0" u="none" strike="noStrike">
                          <a:effectLst/>
                          <a:latin typeface="Arial" panose="020B0604020202020204" pitchFamily="34" charset="0"/>
                        </a:rPr>
                        <a:t> </a:t>
                      </a:r>
                    </a:p>
                  </a:txBody>
                  <a:tcPr marL="6447" marR="6447" marT="6447"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96169798"/>
                  </a:ext>
                </a:extLst>
              </a:tr>
              <a:tr h="116051">
                <a:tc vMerge="1">
                  <a:txBody>
                    <a:bodyPr/>
                    <a:lstStyle/>
                    <a:p>
                      <a:endParaRPr lang="en-IE"/>
                    </a:p>
                  </a:txBody>
                  <a:tcPr/>
                </a:tc>
                <a:tc vMerge="1">
                  <a:txBody>
                    <a:bodyPr/>
                    <a:lstStyle/>
                    <a:p>
                      <a:endParaRPr lang="en-IE"/>
                    </a:p>
                  </a:txBody>
                  <a:tcPr/>
                </a:tc>
                <a:tc>
                  <a:txBody>
                    <a:bodyPr/>
                    <a:lstStyle/>
                    <a:p>
                      <a:pPr algn="ctr" fontAlgn="ctr"/>
                      <a:r>
                        <a:rPr lang="en-IE" sz="700" b="0" i="0" u="none" strike="noStrike">
                          <a:solidFill>
                            <a:srgbClr val="000000"/>
                          </a:solidFill>
                          <a:effectLst/>
                          <a:latin typeface="Arial" panose="020B0604020202020204" pitchFamily="34" charset="0"/>
                        </a:rPr>
                        <a:t>11</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12</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13</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14</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15</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16</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17</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18</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19</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20</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21</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22</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23</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24</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25</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26</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27</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28</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29</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30</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2</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3</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4</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5</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6</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7</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8</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9</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10</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71884409"/>
                  </a:ext>
                </a:extLst>
              </a:tr>
              <a:tr h="109603">
                <a:tc vMerge="1">
                  <a:txBody>
                    <a:bodyPr/>
                    <a:lstStyle/>
                    <a:p>
                      <a:endParaRPr lang="en-IE"/>
                    </a:p>
                  </a:txBody>
                  <a:tcPr/>
                </a:tc>
                <a:tc vMerge="1">
                  <a:txBody>
                    <a:bodyPr/>
                    <a:lstStyle/>
                    <a:p>
                      <a:endParaRPr lang="en-IE"/>
                    </a:p>
                  </a:txBody>
                  <a:tcPr/>
                </a:tc>
                <a:tc>
                  <a:txBody>
                    <a:bodyPr/>
                    <a:lstStyle/>
                    <a:p>
                      <a:pPr algn="ctr" fontAlgn="ctr"/>
                      <a:r>
                        <a:rPr lang="en-IE" sz="700" b="0" i="0" u="none" strike="noStrike">
                          <a:solidFill>
                            <a:srgbClr val="000000"/>
                          </a:solidFill>
                          <a:effectLst/>
                          <a:latin typeface="Arial" panose="020B0604020202020204" pitchFamily="34" charset="0"/>
                        </a:rPr>
                        <a:t>M</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W</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F</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M</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W</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F</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M</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W</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F</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M</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W</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F</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S</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M</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IE" sz="700" b="0" i="0" u="none" strike="noStrike">
                          <a:solidFill>
                            <a:srgbClr val="000000"/>
                          </a:solidFill>
                          <a:effectLst/>
                          <a:latin typeface="Arial" panose="020B0604020202020204" pitchFamily="34" charset="0"/>
                        </a:rPr>
                        <a:t>T</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23752295"/>
                  </a:ext>
                </a:extLst>
              </a:tr>
              <a:tr h="496439">
                <a:tc>
                  <a:txBody>
                    <a:bodyPr/>
                    <a:lstStyle/>
                    <a:p>
                      <a:pPr algn="ctr" fontAlgn="ctr"/>
                      <a:r>
                        <a:rPr lang="en-IE" sz="700" b="0" i="0" u="none" strike="noStrike">
                          <a:effectLst/>
                          <a:latin typeface="Arial" panose="020B0604020202020204" pitchFamily="34" charset="0"/>
                        </a:rPr>
                        <a:t>A</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700" b="1" i="0" u="none" strike="noStrike" dirty="0">
                          <a:effectLst/>
                          <a:latin typeface="Arial" panose="020B0604020202020204" pitchFamily="34" charset="0"/>
                        </a:rPr>
                        <a:t>Project Kick-Off Meeting</a:t>
                      </a:r>
                      <a:br>
                        <a:rPr lang="en-US" sz="700" b="0" i="0" u="none" strike="noStrike" dirty="0">
                          <a:effectLst/>
                          <a:latin typeface="Arial" panose="020B0604020202020204" pitchFamily="34" charset="0"/>
                        </a:rPr>
                      </a:br>
                      <a:r>
                        <a:rPr lang="en-US" sz="700" b="0" i="1" u="none" strike="noStrike" dirty="0">
                          <a:effectLst/>
                          <a:latin typeface="Arial" panose="020B0604020202020204" pitchFamily="34" charset="0"/>
                        </a:rPr>
                        <a:t>Agree workplan and key deliverables</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Information requests</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Site visit logistics</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Reporting and key contacts</a:t>
                      </a:r>
                      <a:endParaRPr lang="en-US" sz="700" b="0" i="0" u="none" strike="noStrike" dirty="0">
                        <a:effectLst/>
                        <a:latin typeface="Arial" panose="020B0604020202020204" pitchFamily="34" charset="0"/>
                      </a:endParaRP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666885147"/>
                  </a:ext>
                </a:extLst>
              </a:tr>
              <a:tr h="496439">
                <a:tc>
                  <a:txBody>
                    <a:bodyPr/>
                    <a:lstStyle/>
                    <a:p>
                      <a:pPr algn="ctr" fontAlgn="ctr"/>
                      <a:r>
                        <a:rPr lang="en-IE" sz="700" b="0" i="0" u="none" strike="noStrike">
                          <a:effectLst/>
                          <a:latin typeface="Arial" panose="020B0604020202020204" pitchFamily="34" charset="0"/>
                        </a:rPr>
                        <a:t>B</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700" b="1" i="0" u="none" strike="noStrike" dirty="0">
                          <a:effectLst/>
                          <a:latin typeface="Arial" panose="020B0604020202020204" pitchFamily="34" charset="0"/>
                        </a:rPr>
                        <a:t>Desktop information reviews and gap analysis</a:t>
                      </a:r>
                      <a:br>
                        <a:rPr lang="en-US" sz="700" b="0" i="0" u="none" strike="noStrike" dirty="0">
                          <a:effectLst/>
                          <a:latin typeface="Arial" panose="020B0604020202020204" pitchFamily="34" charset="0"/>
                        </a:rPr>
                      </a:br>
                      <a:r>
                        <a:rPr lang="en-US" sz="700" b="0" i="1" u="none" strike="noStrike" dirty="0">
                          <a:effectLst/>
                          <a:latin typeface="Arial" panose="020B0604020202020204" pitchFamily="34" charset="0"/>
                        </a:rPr>
                        <a:t>Receipt and review of background information</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Development of gap analysis</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Determination of key focus for site visit</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Revised and detailed site visit plan</a:t>
                      </a:r>
                      <a:endParaRPr lang="en-US" sz="700" b="0" i="0" u="none" strike="noStrike" dirty="0">
                        <a:effectLst/>
                        <a:latin typeface="Arial" panose="020B0604020202020204" pitchFamily="34" charset="0"/>
                      </a:endParaRP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46865283"/>
                  </a:ext>
                </a:extLst>
              </a:tr>
              <a:tr h="496439">
                <a:tc>
                  <a:txBody>
                    <a:bodyPr/>
                    <a:lstStyle/>
                    <a:p>
                      <a:pPr algn="ctr" fontAlgn="ctr"/>
                      <a:r>
                        <a:rPr lang="en-IE" sz="700" b="0" i="0" u="none" strike="noStrike">
                          <a:effectLst/>
                          <a:latin typeface="Arial" panose="020B0604020202020204" pitchFamily="34" charset="0"/>
                        </a:rPr>
                        <a:t>C</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700" b="1" i="0" u="none" strike="noStrike" dirty="0">
                          <a:effectLst/>
                          <a:latin typeface="Arial" panose="020B0604020202020204" pitchFamily="34" charset="0"/>
                        </a:rPr>
                        <a:t>Site visit</a:t>
                      </a:r>
                      <a:br>
                        <a:rPr lang="en-US" sz="700" b="0" i="0" u="none" strike="noStrike" dirty="0">
                          <a:effectLst/>
                          <a:latin typeface="Arial" panose="020B0604020202020204" pitchFamily="34" charset="0"/>
                        </a:rPr>
                      </a:br>
                      <a:r>
                        <a:rPr lang="en-US" sz="700" b="0" i="1" u="none" strike="noStrike" dirty="0">
                          <a:effectLst/>
                          <a:latin typeface="Arial" panose="020B0604020202020204" pitchFamily="34" charset="0"/>
                        </a:rPr>
                        <a:t>Travel homebases  - Rwanda / Info reviews and site visit prep</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On site client meetings / kick-off</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Engagement with key client stakeholders</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Site visits (with client personnel)</a:t>
                      </a:r>
                      <a:endParaRPr lang="en-US" sz="700" b="0" i="0" u="none" strike="noStrike" dirty="0">
                        <a:effectLst/>
                        <a:latin typeface="Arial" panose="020B0604020202020204" pitchFamily="34" charset="0"/>
                      </a:endParaRP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29780751"/>
                  </a:ext>
                </a:extLst>
              </a:tr>
              <a:tr h="451308">
                <a:tc>
                  <a:txBody>
                    <a:bodyPr/>
                    <a:lstStyle/>
                    <a:p>
                      <a:pPr algn="ctr" fontAlgn="ctr"/>
                      <a:r>
                        <a:rPr lang="en-IE" sz="700" b="0" i="0" u="none" strike="noStrike">
                          <a:effectLst/>
                          <a:latin typeface="Arial" panose="020B0604020202020204" pitchFamily="34" charset="0"/>
                        </a:rPr>
                        <a:t>D</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700" b="1" i="0" u="none" strike="noStrike" dirty="0">
                          <a:effectLst/>
                          <a:latin typeface="Arial" panose="020B0604020202020204" pitchFamily="34" charset="0"/>
                        </a:rPr>
                        <a:t>On-site Close-Out Meeting / Presentation</a:t>
                      </a:r>
                      <a:br>
                        <a:rPr lang="en-US" sz="700" b="0" i="0" u="none" strike="noStrike" dirty="0">
                          <a:effectLst/>
                          <a:latin typeface="Arial" panose="020B0604020202020204" pitchFamily="34" charset="0"/>
                        </a:rPr>
                      </a:br>
                      <a:r>
                        <a:rPr lang="en-US" sz="700" b="0" i="0" u="none" strike="noStrike" dirty="0">
                          <a:effectLst/>
                          <a:latin typeface="Arial" panose="020B0604020202020204" pitchFamily="34" charset="0"/>
                        </a:rPr>
                        <a:t>P</a:t>
                      </a:r>
                      <a:r>
                        <a:rPr lang="en-US" sz="700" b="0" i="1" u="none" strike="noStrike" dirty="0">
                          <a:effectLst/>
                          <a:latin typeface="Arial" panose="020B0604020202020204" pitchFamily="34" charset="0"/>
                        </a:rPr>
                        <a:t>reparation for close-out meeting / development interim findings</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Close-out meeting &amp; presentation / client feedback and further inputs</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Travel homebases / commence work on report and roadmap</a:t>
                      </a:r>
                      <a:endParaRPr lang="en-US" sz="700" b="0" i="0" u="none" strike="noStrike" dirty="0">
                        <a:effectLst/>
                        <a:latin typeface="Arial" panose="020B0604020202020204" pitchFamily="34" charset="0"/>
                      </a:endParaRP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46659162"/>
                  </a:ext>
                </a:extLst>
              </a:tr>
              <a:tr h="373941">
                <a:tc>
                  <a:txBody>
                    <a:bodyPr/>
                    <a:lstStyle/>
                    <a:p>
                      <a:pPr algn="ctr" fontAlgn="ctr"/>
                      <a:r>
                        <a:rPr lang="en-IE" sz="700" b="0" i="0" u="none" strike="noStrike">
                          <a:effectLst/>
                          <a:latin typeface="Arial" panose="020B0604020202020204" pitchFamily="34" charset="0"/>
                        </a:rPr>
                        <a:t>E</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700" b="1" i="0" u="none" strike="noStrike" dirty="0">
                          <a:effectLst/>
                          <a:latin typeface="Arial" panose="020B0604020202020204" pitchFamily="34" charset="0"/>
                        </a:rPr>
                        <a:t>Draft Land Access Review report </a:t>
                      </a:r>
                      <a:br>
                        <a:rPr lang="en-US" sz="700" b="0" i="0" u="none" strike="noStrike" dirty="0">
                          <a:effectLst/>
                          <a:latin typeface="Arial" panose="020B0604020202020204" pitchFamily="34" charset="0"/>
                        </a:rPr>
                      </a:br>
                      <a:r>
                        <a:rPr lang="en-US" sz="700" b="0" i="1" u="none" strike="noStrike" dirty="0">
                          <a:effectLst/>
                          <a:latin typeface="Arial" panose="020B0604020202020204" pitchFamily="34" charset="0"/>
                        </a:rPr>
                        <a:t>Preparation draft report (with recommendations and roadmap / schedule)</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Submission for client review</a:t>
                      </a:r>
                      <a:endParaRPr lang="en-US" sz="700" b="0" i="0" u="none" strike="noStrike" dirty="0">
                        <a:effectLst/>
                        <a:latin typeface="Arial" panose="020B0604020202020204" pitchFamily="34" charset="0"/>
                      </a:endParaRP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55100085"/>
                  </a:ext>
                </a:extLst>
              </a:tr>
              <a:tr h="206312">
                <a:tc>
                  <a:txBody>
                    <a:bodyPr/>
                    <a:lstStyle/>
                    <a:p>
                      <a:pPr algn="ctr" fontAlgn="ctr"/>
                      <a:r>
                        <a:rPr lang="en-IE" sz="700" b="0" i="0" u="none" strike="noStrike">
                          <a:effectLst/>
                          <a:latin typeface="Arial" panose="020B0604020202020204" pitchFamily="34" charset="0"/>
                        </a:rPr>
                        <a:t>F</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1" i="0" u="none" strike="noStrike">
                          <a:effectLst/>
                          <a:latin typeface="Arial" panose="020B0604020202020204" pitchFamily="34" charset="0"/>
                        </a:rPr>
                        <a:t>Client review and feedback</a:t>
                      </a: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11232388"/>
                  </a:ext>
                </a:extLst>
              </a:tr>
              <a:tr h="399730">
                <a:tc>
                  <a:txBody>
                    <a:bodyPr/>
                    <a:lstStyle/>
                    <a:p>
                      <a:pPr algn="ctr" fontAlgn="ctr"/>
                      <a:r>
                        <a:rPr lang="en-IE" sz="700" b="0" i="0" u="none" strike="noStrike">
                          <a:effectLst/>
                          <a:latin typeface="Arial" panose="020B0604020202020204" pitchFamily="34" charset="0"/>
                        </a:rPr>
                        <a:t>G</a:t>
                      </a:r>
                    </a:p>
                  </a:txBody>
                  <a:tcPr marL="6447" marR="6447" marT="64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1" i="0" u="none" strike="noStrike" dirty="0">
                          <a:effectLst/>
                          <a:latin typeface="Arial" panose="020B0604020202020204" pitchFamily="34" charset="0"/>
                        </a:rPr>
                        <a:t>Final Land Access Review report &amp; Way Forward call</a:t>
                      </a:r>
                      <a:br>
                        <a:rPr lang="en-US" sz="700" b="0" i="0" u="none" strike="noStrike" dirty="0">
                          <a:effectLst/>
                          <a:latin typeface="Arial" panose="020B0604020202020204" pitchFamily="34" charset="0"/>
                        </a:rPr>
                      </a:br>
                      <a:r>
                        <a:rPr lang="en-US" sz="700" b="0" i="1" u="none" strike="noStrike" dirty="0">
                          <a:effectLst/>
                          <a:latin typeface="Arial" panose="020B0604020202020204" pitchFamily="34" charset="0"/>
                        </a:rPr>
                        <a:t>Preparation final report (with recommendations and roadmap / schedule)</a:t>
                      </a:r>
                      <a:br>
                        <a:rPr lang="en-US" sz="700" b="0" i="1" u="none" strike="noStrike" dirty="0">
                          <a:effectLst/>
                          <a:latin typeface="Arial" panose="020B0604020202020204" pitchFamily="34" charset="0"/>
                        </a:rPr>
                      </a:br>
                      <a:r>
                        <a:rPr lang="en-US" sz="700" b="0" i="1" u="none" strike="noStrike" dirty="0">
                          <a:effectLst/>
                          <a:latin typeface="Arial" panose="020B0604020202020204" pitchFamily="34" charset="0"/>
                        </a:rPr>
                        <a:t>Conference call with client to discuss way forward</a:t>
                      </a:r>
                      <a:endParaRPr lang="en-US" sz="700" b="0" i="0" u="none" strike="noStrike" dirty="0">
                        <a:effectLst/>
                        <a:latin typeface="Arial" panose="020B0604020202020204" pitchFamily="34" charset="0"/>
                      </a:endParaRPr>
                    </a:p>
                  </a:txBody>
                  <a:tcPr marL="6447" marR="6447" marT="6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r>
                        <a:rPr lang="en-IE" sz="700" b="0" i="0" u="none" strike="noStrike" dirty="0">
                          <a:effectLst/>
                          <a:latin typeface="Arial" panose="020B0604020202020204" pitchFamily="34" charset="0"/>
                        </a:rPr>
                        <a:t> </a:t>
                      </a:r>
                    </a:p>
                  </a:txBody>
                  <a:tcPr marL="6447" marR="6447" marT="64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2501722896"/>
                  </a:ext>
                </a:extLst>
              </a:tr>
            </a:tbl>
          </a:graphicData>
        </a:graphic>
      </p:graphicFrame>
    </p:spTree>
    <p:extLst>
      <p:ext uri="{BB962C8B-B14F-4D97-AF65-F5344CB8AC3E}">
        <p14:creationId xmlns:p14="http://schemas.microsoft.com/office/powerpoint/2010/main" val="346581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6BA-903F-8E85-53F1-F65418C3ACD2}"/>
              </a:ext>
            </a:extLst>
          </p:cNvPr>
          <p:cNvSpPr>
            <a:spLocks noGrp="1"/>
          </p:cNvSpPr>
          <p:nvPr>
            <p:ph type="ctrTitle"/>
          </p:nvPr>
        </p:nvSpPr>
        <p:spPr>
          <a:xfrm>
            <a:off x="262179" y="305960"/>
            <a:ext cx="7991697" cy="607728"/>
          </a:xfrm>
        </p:spPr>
        <p:txBody>
          <a:bodyPr>
            <a:normAutofit fontScale="90000"/>
          </a:bodyPr>
          <a:lstStyle/>
          <a:p>
            <a:r>
              <a:rPr lang="en-IE" dirty="0"/>
              <a:t>4. Phase 2 - Key Tasks and Deliverables </a:t>
            </a:r>
            <a:r>
              <a:rPr lang="en-IE" sz="1800" b="0" dirty="0"/>
              <a:t>(preliminary)</a:t>
            </a:r>
          </a:p>
        </p:txBody>
      </p:sp>
      <p:sp>
        <p:nvSpPr>
          <p:cNvPr id="3" name="Subtitle 2">
            <a:extLst>
              <a:ext uri="{FF2B5EF4-FFF2-40B4-BE49-F238E27FC236}">
                <a16:creationId xmlns:a16="http://schemas.microsoft.com/office/drawing/2014/main" id="{8CE55FE5-4960-9DC3-3094-5FE859BFD5C7}"/>
              </a:ext>
            </a:extLst>
          </p:cNvPr>
          <p:cNvSpPr>
            <a:spLocks noGrp="1"/>
          </p:cNvSpPr>
          <p:nvPr>
            <p:ph type="subTitle" idx="1"/>
          </p:nvPr>
        </p:nvSpPr>
        <p:spPr>
          <a:xfrm>
            <a:off x="262179" y="969521"/>
            <a:ext cx="8274917" cy="3797741"/>
          </a:xfrm>
        </p:spPr>
        <p:txBody>
          <a:bodyPr>
            <a:normAutofit fontScale="85000" lnSpcReduction="10000"/>
          </a:bodyPr>
          <a:lstStyle/>
          <a:p>
            <a:pPr marL="171450" indent="-171450">
              <a:lnSpc>
                <a:spcPct val="120000"/>
              </a:lnSpc>
              <a:buClr>
                <a:srgbClr val="3FB880"/>
              </a:buClr>
              <a:buSzPct val="110000"/>
              <a:buFont typeface="Arial" panose="020B0604020202020204" pitchFamily="34" charset="0"/>
              <a:buChar char="•"/>
            </a:pPr>
            <a:r>
              <a:rPr lang="en-IE" b="1" dirty="0"/>
              <a:t>Detailed tasks and deliverables for Phase 2 </a:t>
            </a:r>
            <a:r>
              <a:rPr lang="en-IE" dirty="0"/>
              <a:t>will be determined and detailed as part of the </a:t>
            </a:r>
            <a:r>
              <a:rPr lang="en-IE" b="1" dirty="0"/>
              <a:t>Phase 1 Land Access and resettlement Review Report and Roadmap</a:t>
            </a:r>
          </a:p>
          <a:p>
            <a:pPr marL="171450" indent="-171450">
              <a:lnSpc>
                <a:spcPct val="120000"/>
              </a:lnSpc>
              <a:buClr>
                <a:srgbClr val="3FB880"/>
              </a:buClr>
              <a:buSzPct val="110000"/>
              <a:buFont typeface="Arial" panose="020B0604020202020204" pitchFamily="34" charset="0"/>
              <a:buChar char="•"/>
            </a:pPr>
            <a:endParaRPr lang="en-IE" b="1" dirty="0"/>
          </a:p>
          <a:p>
            <a:pPr marL="171450" indent="-171450">
              <a:lnSpc>
                <a:spcPct val="120000"/>
              </a:lnSpc>
              <a:buClr>
                <a:srgbClr val="3FB880"/>
              </a:buClr>
              <a:buSzPct val="110000"/>
              <a:buFont typeface="Arial" panose="020B0604020202020204" pitchFamily="34" charset="0"/>
              <a:buChar char="•"/>
            </a:pPr>
            <a:r>
              <a:rPr lang="en-US" b="1" dirty="0"/>
              <a:t>Key Tasks </a:t>
            </a:r>
            <a:r>
              <a:rPr lang="en-US" dirty="0"/>
              <a:t>for the client team, which will be identified on the </a:t>
            </a:r>
            <a:r>
              <a:rPr lang="en-US" b="1" dirty="0"/>
              <a:t>Roadmap</a:t>
            </a:r>
            <a:r>
              <a:rPr lang="en-US" dirty="0"/>
              <a:t>, are likely to include:</a:t>
            </a:r>
          </a:p>
          <a:p>
            <a:pPr marL="514350" lvl="1" indent="-171450" algn="l">
              <a:lnSpc>
                <a:spcPct val="120000"/>
              </a:lnSpc>
              <a:buClr>
                <a:srgbClr val="3FB880"/>
              </a:buClr>
              <a:buSzPct val="110000"/>
              <a:buFont typeface="Arial" panose="020B0604020202020204" pitchFamily="34" charset="0"/>
              <a:buChar char="•"/>
            </a:pPr>
            <a:r>
              <a:rPr lang="en-US" sz="1300" b="1" dirty="0"/>
              <a:t>Corrective actions </a:t>
            </a:r>
            <a:r>
              <a:rPr lang="en-US" sz="1300" dirty="0"/>
              <a:t>design and implementation in respect of identified historic land access issues and risks</a:t>
            </a:r>
          </a:p>
          <a:p>
            <a:pPr marL="514350" lvl="1" indent="-171450" algn="l">
              <a:lnSpc>
                <a:spcPct val="120000"/>
              </a:lnSpc>
              <a:buClr>
                <a:srgbClr val="3FB880"/>
              </a:buClr>
              <a:buSzPct val="110000"/>
              <a:buFont typeface="Arial" panose="020B0604020202020204" pitchFamily="34" charset="0"/>
              <a:buChar char="•"/>
            </a:pPr>
            <a:r>
              <a:rPr lang="en-US" sz="1300" b="1" dirty="0"/>
              <a:t>Alignment</a:t>
            </a:r>
            <a:r>
              <a:rPr lang="en-US" sz="1300" dirty="0"/>
              <a:t> of land access and resettlement planning, and wider social plans, with life-of-mine plans</a:t>
            </a:r>
          </a:p>
          <a:p>
            <a:pPr marL="514350" lvl="1" indent="-171450" algn="l">
              <a:lnSpc>
                <a:spcPct val="120000"/>
              </a:lnSpc>
              <a:buClr>
                <a:srgbClr val="3FB880"/>
              </a:buClr>
              <a:buSzPct val="110000"/>
              <a:buFont typeface="Arial" panose="020B0604020202020204" pitchFamily="34" charset="0"/>
              <a:buChar char="•"/>
            </a:pPr>
            <a:r>
              <a:rPr lang="en-US" sz="1300" b="1" dirty="0"/>
              <a:t>Grievance mechanism </a:t>
            </a:r>
            <a:r>
              <a:rPr lang="en-US" sz="1300" dirty="0"/>
              <a:t>development and management</a:t>
            </a:r>
          </a:p>
          <a:p>
            <a:pPr marL="514350" lvl="1" indent="-171450" algn="l">
              <a:lnSpc>
                <a:spcPct val="120000"/>
              </a:lnSpc>
              <a:buClr>
                <a:srgbClr val="3FB880"/>
              </a:buClr>
              <a:buSzPct val="110000"/>
              <a:buFont typeface="Arial" panose="020B0604020202020204" pitchFamily="34" charset="0"/>
              <a:buChar char="•"/>
            </a:pPr>
            <a:r>
              <a:rPr lang="en-US" sz="1300" b="1" dirty="0"/>
              <a:t>Comprehensive land access management</a:t>
            </a:r>
            <a:r>
              <a:rPr lang="en-US" sz="1300" dirty="0"/>
              <a:t>, including assessment, planning and implementation, consisting of, but not limited to: preliminary analysis and costing of land access (desktop); stakeholder engagement planning and implementation; baseline survey planning implementation and analysis; community and household level negotiations and agreement making; household sign-off and moves; livelihood restoration planning and implementation; monitoring and evaluation</a:t>
            </a:r>
          </a:p>
          <a:p>
            <a:pPr marL="514350" lvl="1" indent="-171450" algn="l">
              <a:lnSpc>
                <a:spcPct val="120000"/>
              </a:lnSpc>
              <a:buClr>
                <a:srgbClr val="3FB880"/>
              </a:buClr>
              <a:buSzPct val="110000"/>
              <a:buFont typeface="Arial" panose="020B0604020202020204" pitchFamily="34" charset="0"/>
              <a:buChar char="•"/>
            </a:pPr>
            <a:r>
              <a:rPr lang="en-US" sz="1300" b="1" dirty="0"/>
              <a:t>Land Management Framework </a:t>
            </a:r>
            <a:r>
              <a:rPr lang="en-US" sz="1300" dirty="0"/>
              <a:t>and a </a:t>
            </a:r>
            <a:r>
              <a:rPr lang="en-US" sz="1300" b="1" dirty="0"/>
              <a:t>Resettlement Acton Plan </a:t>
            </a:r>
            <a:r>
              <a:rPr lang="en-US" sz="1300" dirty="0"/>
              <a:t>which can act as both guidance and templates for future land access needs</a:t>
            </a:r>
          </a:p>
          <a:p>
            <a:pPr marL="514350" lvl="1" indent="-171450" algn="l">
              <a:lnSpc>
                <a:spcPct val="120000"/>
              </a:lnSpc>
              <a:buClr>
                <a:srgbClr val="3FB880"/>
              </a:buClr>
              <a:buSzPct val="110000"/>
              <a:buFont typeface="Arial" panose="020B0604020202020204" pitchFamily="34" charset="0"/>
              <a:buChar char="•"/>
            </a:pPr>
            <a:endParaRPr lang="en-US" sz="1000" dirty="0"/>
          </a:p>
          <a:p>
            <a:pPr marL="171450" indent="-171450">
              <a:lnSpc>
                <a:spcPct val="120000"/>
              </a:lnSpc>
              <a:buClr>
                <a:srgbClr val="3FB880"/>
              </a:buClr>
              <a:buSzPct val="110000"/>
              <a:buFont typeface="Arial" panose="020B0604020202020204" pitchFamily="34" charset="0"/>
              <a:buChar char="•"/>
            </a:pPr>
            <a:r>
              <a:rPr lang="en-US" dirty="0"/>
              <a:t>SRA Support will consist of a combination of </a:t>
            </a:r>
            <a:r>
              <a:rPr lang="en-US" b="1" dirty="0"/>
              <a:t>remote support and an interim support visit</a:t>
            </a:r>
            <a:r>
              <a:rPr lang="en-US" dirty="0"/>
              <a:t>, which will include roadmap reviews and revisions as required.  Ongoing assistance will include </a:t>
            </a:r>
            <a:r>
              <a:rPr lang="en-US" b="1" dirty="0"/>
              <a:t>provision of guidance, tools and templates</a:t>
            </a:r>
            <a:r>
              <a:rPr lang="en-US" dirty="0"/>
              <a:t> to the client team, developed to be practical and tailored to the local context</a:t>
            </a:r>
          </a:p>
        </p:txBody>
      </p:sp>
      <p:sp>
        <p:nvSpPr>
          <p:cNvPr id="4" name="Slide Number Placeholder 3">
            <a:extLst>
              <a:ext uri="{FF2B5EF4-FFF2-40B4-BE49-F238E27FC236}">
                <a16:creationId xmlns:a16="http://schemas.microsoft.com/office/drawing/2014/main" id="{4D468FC0-2378-0E4D-913A-7DED203CD9D9}"/>
              </a:ext>
            </a:extLst>
          </p:cNvPr>
          <p:cNvSpPr>
            <a:spLocks noGrp="1"/>
          </p:cNvSpPr>
          <p:nvPr>
            <p:ph type="sldNum" sz="quarter" idx="10"/>
          </p:nvPr>
        </p:nvSpPr>
        <p:spPr/>
        <p:txBody>
          <a:bodyPr/>
          <a:lstStyle/>
          <a:p>
            <a:fld id="{7347249A-F5BC-C94A-821D-4927D0ED6905}" type="slidenum">
              <a:rPr lang="en-US" smtClean="0"/>
              <a:t>8</a:t>
            </a:fld>
            <a:endParaRPr lang="en-US" dirty="0"/>
          </a:p>
        </p:txBody>
      </p:sp>
    </p:spTree>
    <p:extLst>
      <p:ext uri="{BB962C8B-B14F-4D97-AF65-F5344CB8AC3E}">
        <p14:creationId xmlns:p14="http://schemas.microsoft.com/office/powerpoint/2010/main" val="4090226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3383743-E2E2-2E48-B501-0D3115AF9D56}" vid="{5A112807-5083-B147-8570-49D5BACA64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SRA-Powerpoint-Template</Template>
  <TotalTime>0</TotalTime>
  <Words>2696</Words>
  <Application>Microsoft Office PowerPoint</Application>
  <PresentationFormat>On-screen Show (16:9)</PresentationFormat>
  <Paragraphs>567</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Gudea</vt:lpstr>
      <vt:lpstr>Helvetica</vt:lpstr>
      <vt:lpstr>Open Sans</vt:lpstr>
      <vt:lpstr>Wingdings</vt:lpstr>
      <vt:lpstr>Office Theme</vt:lpstr>
      <vt:lpstr>PowerPoint Presentation</vt:lpstr>
      <vt:lpstr>Contents</vt:lpstr>
      <vt:lpstr>1. Project Understanding</vt:lpstr>
      <vt:lpstr>2. Project Approach - General</vt:lpstr>
      <vt:lpstr>2. Project Approach and Phasing</vt:lpstr>
      <vt:lpstr>3. Phase 1 - Key Tasks and Deliverables</vt:lpstr>
      <vt:lpstr>3. Phase 1 - SRA Team</vt:lpstr>
      <vt:lpstr>3. Phase 1 - Proposed Workplan &amp; Schedule</vt:lpstr>
      <vt:lpstr>4. Phase 2 - Key Tasks and Deliverables (preliminary)</vt:lpstr>
      <vt:lpstr>4. Phase 2 – High-level Workplan &amp; Schedule</vt:lpstr>
      <vt:lpstr>5. Proposed Budget </vt:lpstr>
      <vt:lpstr>6. Why SRA</vt:lpstr>
      <vt:lpstr>6. Why SRA?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Techmet Proposal</dc:title>
  <dc:creator>SRA</dc:creator>
  <cp:lastModifiedBy>Gerry Reddy</cp:lastModifiedBy>
  <cp:revision>193</cp:revision>
  <cp:lastPrinted>2024-07-26T18:00:50Z</cp:lastPrinted>
  <dcterms:created xsi:type="dcterms:W3CDTF">2024-07-11T16:52:09Z</dcterms:created>
  <dcterms:modified xsi:type="dcterms:W3CDTF">2024-10-22T08:04:22Z</dcterms:modified>
</cp:coreProperties>
</file>